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B2EA8348-7C35-4296-9053-AEC046AF1487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RAKASH JADAV" initials="PJ" lastIdx="1" clrIdx="0">
    <p:extLst>
      <p:ext uri="{19B8F6BF-5375-455C-9EA6-DF929625EA0E}">
        <p15:presenceInfo xmlns:p15="http://schemas.microsoft.com/office/powerpoint/2012/main" userId="b85ee5d3d5baba5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  <a:srgbClr val="00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50D0FE-A3CF-47BF-85F1-AE19A9BFE176}" type="datetimeFigureOut">
              <a:rPr lang="en-IN" smtClean="0"/>
              <a:t>23-04-2024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85FF5A-48B1-4C25-9F5C-468CDCDAEB86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291143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731-1CFA-4798-A570-D34ADF3E19E0}" type="datetimeFigureOut">
              <a:rPr lang="en-IN" smtClean="0"/>
              <a:t>23-04-2024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4D2C0-F8CF-46A6-85ED-F9823D9C8A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511130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731-1CFA-4798-A570-D34ADF3E19E0}" type="datetimeFigureOut">
              <a:rPr lang="en-IN" smtClean="0"/>
              <a:t>23-04-2024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8DE4D2C0-F8CF-46A6-85ED-F9823D9C8A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273243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731-1CFA-4798-A570-D34ADF3E19E0}" type="datetimeFigureOut">
              <a:rPr lang="en-IN" smtClean="0"/>
              <a:t>23-04-2024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4D2C0-F8CF-46A6-85ED-F9823D9C8A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708309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731-1CFA-4798-A570-D34ADF3E19E0}" type="datetimeFigureOut">
              <a:rPr lang="en-IN" smtClean="0"/>
              <a:t>23-04-2024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4D2C0-F8CF-46A6-85ED-F9823D9C8A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52454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731-1CFA-4798-A570-D34ADF3E19E0}" type="datetimeFigureOut">
              <a:rPr lang="en-IN" smtClean="0"/>
              <a:t>23-04-2024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4D2C0-F8CF-46A6-85ED-F9823D9C8A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910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731-1CFA-4798-A570-D34ADF3E19E0}" type="datetimeFigureOut">
              <a:rPr lang="en-IN" smtClean="0"/>
              <a:t>23-04-2024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4D2C0-F8CF-46A6-85ED-F9823D9C8A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392388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731-1CFA-4798-A570-D34ADF3E19E0}" type="datetimeFigureOut">
              <a:rPr lang="en-IN" smtClean="0"/>
              <a:t>23-04-2024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4D2C0-F8CF-46A6-85ED-F9823D9C8A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197552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731-1CFA-4798-A570-D34ADF3E19E0}" type="datetimeFigureOut">
              <a:rPr lang="en-IN" smtClean="0"/>
              <a:t>23-04-2024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4D2C0-F8CF-46A6-85ED-F9823D9C8A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08361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731-1CFA-4798-A570-D34ADF3E19E0}" type="datetimeFigureOut">
              <a:rPr lang="en-IN" smtClean="0"/>
              <a:t>23-04-2024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4D2C0-F8CF-46A6-85ED-F9823D9C8A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11366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731-1CFA-4798-A570-D34ADF3E19E0}" type="datetimeFigureOut">
              <a:rPr lang="en-IN" smtClean="0"/>
              <a:t>23-04-2024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4D2C0-F8CF-46A6-85ED-F9823D9C8A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719811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731-1CFA-4798-A570-D34ADF3E19E0}" type="datetimeFigureOut">
              <a:rPr lang="en-IN" smtClean="0"/>
              <a:t>23-04-2024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4D2C0-F8CF-46A6-85ED-F9823D9C8A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430811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731-1CFA-4798-A570-D34ADF3E19E0}" type="datetimeFigureOut">
              <a:rPr lang="en-IN" smtClean="0"/>
              <a:t>23-04-2024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4D2C0-F8CF-46A6-85ED-F9823D9C8A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358893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731-1CFA-4798-A570-D34ADF3E19E0}" type="datetimeFigureOut">
              <a:rPr lang="en-IN" smtClean="0"/>
              <a:t>23-04-2024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4D2C0-F8CF-46A6-85ED-F9823D9C8A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884763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731-1CFA-4798-A570-D34ADF3E19E0}" type="datetimeFigureOut">
              <a:rPr lang="en-IN" smtClean="0"/>
              <a:t>23-04-2024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4D2C0-F8CF-46A6-85ED-F9823D9C8A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636401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731-1CFA-4798-A570-D34ADF3E19E0}" type="datetimeFigureOut">
              <a:rPr lang="en-IN" smtClean="0"/>
              <a:t>23-04-2024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4D2C0-F8CF-46A6-85ED-F9823D9C8A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8190795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731-1CFA-4798-A570-D34ADF3E19E0}" type="datetimeFigureOut">
              <a:rPr lang="en-IN" smtClean="0"/>
              <a:t>23-04-2024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4D2C0-F8CF-46A6-85ED-F9823D9C8A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415653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EC731-1CFA-4798-A570-D34ADF3E19E0}" type="datetimeFigureOut">
              <a:rPr lang="en-IN" smtClean="0"/>
              <a:t>23-04-2024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E4D2C0-F8CF-46A6-85ED-F9823D9C8A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947081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BFEC731-1CFA-4798-A570-D34ADF3E19E0}" type="datetimeFigureOut">
              <a:rPr lang="en-IN" smtClean="0"/>
              <a:t>23-04-2024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DE4D2C0-F8CF-46A6-85ED-F9823D9C8A2F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20439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  <p:sldLayoutId id="2147483816" r:id="rId12"/>
    <p:sldLayoutId id="2147483817" r:id="rId13"/>
    <p:sldLayoutId id="2147483818" r:id="rId14"/>
    <p:sldLayoutId id="2147483819" r:id="rId15"/>
    <p:sldLayoutId id="2147483820" r:id="rId16"/>
    <p:sldLayoutId id="214748382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image" Target="../media/image19.png"/><Relationship Id="rId2" Type="http://schemas.openxmlformats.org/officeDocument/2006/relationships/image" Target="../media/image4.PN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image" Target="../media/image6.jpeg"/><Relationship Id="rId9" Type="http://schemas.openxmlformats.org/officeDocument/2006/relationships/image" Target="../media/image11.png"/><Relationship Id="rId1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pn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9.jpe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jpg"/><Relationship Id="rId3" Type="http://schemas.microsoft.com/office/2007/relationships/media" Target="../media/media2.mp4"/><Relationship Id="rId7" Type="http://schemas.openxmlformats.org/officeDocument/2006/relationships/image" Target="../media/image28.png"/><Relationship Id="rId12" Type="http://schemas.openxmlformats.org/officeDocument/2006/relationships/image" Target="../media/image35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0.PNG"/><Relationship Id="rId11" Type="http://schemas.openxmlformats.org/officeDocument/2006/relationships/image" Target="../media/image34.jpeg"/><Relationship Id="rId5" Type="http://schemas.openxmlformats.org/officeDocument/2006/relationships/slideLayout" Target="../slideLayouts/slideLayout7.xml"/><Relationship Id="rId15" Type="http://schemas.openxmlformats.org/officeDocument/2006/relationships/image" Target="../media/image38.png"/><Relationship Id="rId10" Type="http://schemas.openxmlformats.org/officeDocument/2006/relationships/image" Target="../media/image33.png"/><Relationship Id="rId4" Type="http://schemas.openxmlformats.org/officeDocument/2006/relationships/video" Target="../media/media2.mp4"/><Relationship Id="rId9" Type="http://schemas.openxmlformats.org/officeDocument/2006/relationships/image" Target="../media/image32.jpeg"/><Relationship Id="rId14" Type="http://schemas.openxmlformats.org/officeDocument/2006/relationships/image" Target="../media/image37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10" Type="http://schemas.openxmlformats.org/officeDocument/2006/relationships/image" Target="../media/image47.PNG"/><Relationship Id="rId4" Type="http://schemas.openxmlformats.org/officeDocument/2006/relationships/image" Target="../media/image41.jpeg"/><Relationship Id="rId9" Type="http://schemas.openxmlformats.org/officeDocument/2006/relationships/image" Target="../media/image4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dold.com/en/products/relay-modules/safety-technology/standstill-speed-monitoring/" TargetMode="External"/><Relationship Id="rId13" Type="http://schemas.openxmlformats.org/officeDocument/2006/relationships/image" Target="../media/image55.png"/><Relationship Id="rId18" Type="http://schemas.openxmlformats.org/officeDocument/2006/relationships/image" Target="../media/image59.png"/><Relationship Id="rId3" Type="http://schemas.openxmlformats.org/officeDocument/2006/relationships/image" Target="../media/image49.png"/><Relationship Id="rId7" Type="http://schemas.openxmlformats.org/officeDocument/2006/relationships/image" Target="../media/image52.png"/><Relationship Id="rId12" Type="http://schemas.openxmlformats.org/officeDocument/2006/relationships/hyperlink" Target="https://www.dold.com/en/products/relay-modules/safety-technology/wireless-safety-system/" TargetMode="External"/><Relationship Id="rId17" Type="http://schemas.openxmlformats.org/officeDocument/2006/relationships/image" Target="../media/image58.PNG"/><Relationship Id="rId2" Type="http://schemas.openxmlformats.org/officeDocument/2006/relationships/image" Target="../media/image48.jpeg"/><Relationship Id="rId16" Type="http://schemas.openxmlformats.org/officeDocument/2006/relationships/image" Target="../media/image5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dold.com/en/products/relay-modules/safety-technology/extension-delay-time-interface-modules/" TargetMode="External"/><Relationship Id="rId11" Type="http://schemas.openxmlformats.org/officeDocument/2006/relationships/image" Target="../media/image54.png"/><Relationship Id="rId5" Type="http://schemas.openxmlformats.org/officeDocument/2006/relationships/image" Target="../media/image51.PNG"/><Relationship Id="rId15" Type="http://schemas.openxmlformats.org/officeDocument/2006/relationships/image" Target="../media/image56.png"/><Relationship Id="rId10" Type="http://schemas.openxmlformats.org/officeDocument/2006/relationships/hyperlink" Target="https://www.dold.com/en/products/relay-modules/safety-technology/multifunctional-safety-solutions/" TargetMode="External"/><Relationship Id="rId19" Type="http://schemas.openxmlformats.org/officeDocument/2006/relationships/image" Target="../media/image60.PNG"/><Relationship Id="rId4" Type="http://schemas.openxmlformats.org/officeDocument/2006/relationships/image" Target="../media/image50.jpeg"/><Relationship Id="rId9" Type="http://schemas.openxmlformats.org/officeDocument/2006/relationships/image" Target="../media/image53.png"/><Relationship Id="rId14" Type="http://schemas.openxmlformats.org/officeDocument/2006/relationships/hyperlink" Target="https://www.dold.com/en/products/relay-modules/safety-technology/safety-switching-devices/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bhilosa.com/" TargetMode="External"/><Relationship Id="rId13" Type="http://schemas.openxmlformats.org/officeDocument/2006/relationships/image" Target="../media/image68.jpeg"/><Relationship Id="rId18" Type="http://schemas.openxmlformats.org/officeDocument/2006/relationships/image" Target="../media/image72.PNG"/><Relationship Id="rId3" Type="http://schemas.openxmlformats.org/officeDocument/2006/relationships/image" Target="../media/image62.png"/><Relationship Id="rId21" Type="http://schemas.openxmlformats.org/officeDocument/2006/relationships/image" Target="../media/image75.png"/><Relationship Id="rId7" Type="http://schemas.openxmlformats.org/officeDocument/2006/relationships/image" Target="../media/image65.PNG"/><Relationship Id="rId12" Type="http://schemas.openxmlformats.org/officeDocument/2006/relationships/hyperlink" Target="https://www.google.co.in/url?sa=i&amp;rct=j&amp;q=&amp;esrc=s&amp;source=images&amp;cd=&amp;cad=rja&amp;uact=8&amp;ved=0ahUKEwiZgePype3XAhXGuo8KHfWvDeQQjRwIBw&amp;url=https://www.justdial.com/Anand/Anupam-Industries-Ltd-Vithal-Udyognagar/9999P2692-2692-120606173809-S6A9_BZDET&amp;psig=AOvVaw0TIEO30NpMdum_MhehyvD7&amp;ust=1512371666709117" TargetMode="External"/><Relationship Id="rId17" Type="http://schemas.openxmlformats.org/officeDocument/2006/relationships/image" Target="../media/image71.PNG"/><Relationship Id="rId2" Type="http://schemas.openxmlformats.org/officeDocument/2006/relationships/image" Target="../media/image61.png"/><Relationship Id="rId16" Type="http://schemas.openxmlformats.org/officeDocument/2006/relationships/image" Target="../media/image70.png"/><Relationship Id="rId20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jpeg"/><Relationship Id="rId11" Type="http://schemas.openxmlformats.org/officeDocument/2006/relationships/image" Target="../media/image67.png"/><Relationship Id="rId5" Type="http://schemas.openxmlformats.org/officeDocument/2006/relationships/hyperlink" Target="https://www.google.co.in/url?sa=i&amp;rct=j&amp;q=&amp;esrc=s&amp;source=images&amp;cd=&amp;cad=rja&amp;uact=8&amp;ved=0ahUKEwjp_fm5pO3XAhUFMI8KHRPVD-sQjRwIBw&amp;url=http://bhagvatifurniture.com/&amp;psig=AOvVaw12RqFef-zZKDpmUFOsV3T-&amp;ust=1512371327256917" TargetMode="External"/><Relationship Id="rId15" Type="http://schemas.openxmlformats.org/officeDocument/2006/relationships/hyperlink" Target="http://rswm.in/" TargetMode="External"/><Relationship Id="rId23" Type="http://schemas.openxmlformats.org/officeDocument/2006/relationships/image" Target="../media/image77.PNG"/><Relationship Id="rId10" Type="http://schemas.openxmlformats.org/officeDocument/2006/relationships/hyperlink" Target="https://cnpcl.com/" TargetMode="External"/><Relationship Id="rId19" Type="http://schemas.openxmlformats.org/officeDocument/2006/relationships/image" Target="../media/image73.jpeg"/><Relationship Id="rId4" Type="http://schemas.openxmlformats.org/officeDocument/2006/relationships/image" Target="../media/image63.JPG"/><Relationship Id="rId9" Type="http://schemas.openxmlformats.org/officeDocument/2006/relationships/image" Target="../media/image66.png"/><Relationship Id="rId14" Type="http://schemas.openxmlformats.org/officeDocument/2006/relationships/image" Target="../media/image69.png"/><Relationship Id="rId22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953594-6F17-9E0B-FD73-6726FC9048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783770"/>
            <a:ext cx="9144000" cy="2818267"/>
          </a:xfrm>
        </p:spPr>
        <p:txBody>
          <a:bodyPr>
            <a:normAutofit fontScale="90000"/>
          </a:bodyPr>
          <a:lstStyle/>
          <a:p>
            <a:r>
              <a:rPr lang="en-IN" sz="8300" b="1" dirty="0">
                <a:solidFill>
                  <a:srgbClr val="0070C0"/>
                </a:solidFill>
                <a:latin typeface="Centaur" panose="02030504050205020304" pitchFamily="18" charset="0"/>
              </a:rPr>
              <a:t>JP ENGITECH</a:t>
            </a:r>
            <a:br>
              <a:rPr lang="en-IN" dirty="0"/>
            </a:br>
            <a:r>
              <a:rPr lang="en-IN" sz="1800" b="1" dirty="0">
                <a:effectLst/>
                <a:latin typeface="Calibri" panose="020F0502020204030204" pitchFamily="34" charset="0"/>
                <a:ea typeface="MS PGothic" panose="020B0600070205080204" pitchFamily="34" charset="-128"/>
              </a:rPr>
              <a:t>Works : 205, 2</a:t>
            </a:r>
            <a:r>
              <a:rPr lang="en-IN" sz="1800" b="1" baseline="30000" dirty="0">
                <a:effectLst/>
                <a:latin typeface="Calibri" panose="020F0502020204030204" pitchFamily="34" charset="0"/>
                <a:ea typeface="MS PGothic" panose="020B0600070205080204" pitchFamily="34" charset="-128"/>
              </a:rPr>
              <a:t>nd</a:t>
            </a:r>
            <a:r>
              <a:rPr lang="en-IN" sz="1800" b="1" dirty="0">
                <a:effectLst/>
                <a:latin typeface="Calibri" panose="020F0502020204030204" pitchFamily="34" charset="0"/>
                <a:ea typeface="MS PGothic" panose="020B0600070205080204" pitchFamily="34" charset="-128"/>
              </a:rPr>
              <a:t> Floor ,Lotus Enora</a:t>
            </a:r>
            <a:br>
              <a:rPr lang="en-IN" sz="1800" dirty="0">
                <a:effectLst/>
                <a:latin typeface="Calibri" panose="020F0502020204030204" pitchFamily="34" charset="0"/>
                <a:ea typeface="MS PGothic" panose="020B0600070205080204" pitchFamily="34" charset="-128"/>
              </a:rPr>
            </a:br>
            <a:r>
              <a:rPr lang="en-IN" sz="1800" b="1" dirty="0">
                <a:effectLst/>
                <a:latin typeface="Calibri" panose="020F0502020204030204" pitchFamily="34" charset="0"/>
                <a:ea typeface="MS PGothic" panose="020B0600070205080204" pitchFamily="34" charset="-128"/>
              </a:rPr>
              <a:t>Opposite </a:t>
            </a:r>
            <a:r>
              <a:rPr lang="en-IN" sz="1800" b="1" dirty="0" err="1">
                <a:effectLst/>
                <a:latin typeface="Calibri" panose="020F0502020204030204" pitchFamily="34" charset="0"/>
                <a:ea typeface="MS PGothic" panose="020B0600070205080204" pitchFamily="34" charset="-128"/>
              </a:rPr>
              <a:t>Rutu</a:t>
            </a:r>
            <a:r>
              <a:rPr lang="en-IN" sz="1800" b="1" dirty="0">
                <a:effectLst/>
                <a:latin typeface="Calibri" panose="020F0502020204030204" pitchFamily="34" charset="0"/>
                <a:ea typeface="MS PGothic" panose="020B0600070205080204" pitchFamily="34" charset="-128"/>
              </a:rPr>
              <a:t> Villa Bungalows,</a:t>
            </a:r>
            <a:br>
              <a:rPr lang="en-IN" sz="1800" dirty="0">
                <a:effectLst/>
                <a:latin typeface="Calibri" panose="020F0502020204030204" pitchFamily="34" charset="0"/>
                <a:ea typeface="MS PGothic" panose="020B0600070205080204" pitchFamily="34" charset="-128"/>
              </a:rPr>
            </a:br>
            <a:r>
              <a:rPr lang="en-IN" sz="1800" b="1" dirty="0">
                <a:effectLst/>
                <a:latin typeface="Calibri" panose="020F0502020204030204" pitchFamily="34" charset="0"/>
                <a:ea typeface="MS PGothic" panose="020B0600070205080204" pitchFamily="34" charset="-128"/>
              </a:rPr>
              <a:t>24Meter Main Road ,New Alkapuri, Gotri , </a:t>
            </a:r>
            <a:br>
              <a:rPr lang="en-IN" sz="1800" dirty="0">
                <a:effectLst/>
                <a:latin typeface="Calibri" panose="020F0502020204030204" pitchFamily="34" charset="0"/>
                <a:ea typeface="MS PGothic" panose="020B0600070205080204" pitchFamily="34" charset="-128"/>
              </a:rPr>
            </a:br>
            <a:r>
              <a:rPr lang="en-IN" sz="1800" b="1" dirty="0">
                <a:effectLst/>
                <a:latin typeface="Calibri" panose="020F0502020204030204" pitchFamily="34" charset="0"/>
                <a:ea typeface="MS PGothic" panose="020B0600070205080204" pitchFamily="34" charset="-128"/>
              </a:rPr>
              <a:t>Vadodara-390021,Gujarat , INDIA </a:t>
            </a:r>
            <a:br>
              <a:rPr lang="en-IN" sz="1800" dirty="0">
                <a:effectLst/>
                <a:latin typeface="Calibri" panose="020F0502020204030204" pitchFamily="34" charset="0"/>
                <a:ea typeface="MS PGothic" panose="020B0600070205080204" pitchFamily="34" charset="-128"/>
              </a:rPr>
            </a:br>
            <a:endParaRPr lang="en-IN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D059C7-688A-8381-F0B9-5DCFAFBC61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43200" y="2092001"/>
            <a:ext cx="3844922" cy="479749"/>
          </a:xfrm>
        </p:spPr>
        <p:txBody>
          <a:bodyPr>
            <a:normAutofit/>
          </a:bodyPr>
          <a:lstStyle/>
          <a:p>
            <a:r>
              <a:rPr lang="en-IN" sz="2500" b="1" dirty="0">
                <a:solidFill>
                  <a:srgbClr val="9933FF"/>
                </a:solidFill>
              </a:rPr>
              <a:t>A Name of Quality &amp; Trust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73FE91B-DF66-87CB-9821-8D951E310E46}"/>
              </a:ext>
            </a:extLst>
          </p:cNvPr>
          <p:cNvSpPr txBox="1"/>
          <p:nvPr/>
        </p:nvSpPr>
        <p:spPr>
          <a:xfrm>
            <a:off x="2743200" y="2785999"/>
            <a:ext cx="53625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>
                <a:latin typeface="Aptos" panose="020B0004020202020204" pitchFamily="34" charset="0"/>
              </a:rPr>
              <a:t>Contacts : +91 7383618430, </a:t>
            </a:r>
          </a:p>
          <a:p>
            <a:r>
              <a:rPr lang="en-IN" dirty="0">
                <a:latin typeface="Aptos" panose="020B0004020202020204" pitchFamily="34" charset="0"/>
              </a:rPr>
              <a:t>Tel:0265-3174651 , +91 9825035930, 7016009589</a:t>
            </a:r>
          </a:p>
          <a:p>
            <a:r>
              <a:rPr lang="en-IN" dirty="0">
                <a:latin typeface="Aptos" panose="020B0004020202020204" pitchFamily="34" charset="0"/>
              </a:rPr>
              <a:t>Email – jpengitech@gmail.com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5A89D62-61D2-B8F7-929B-8D0E11222D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775" y="3816286"/>
            <a:ext cx="4467225" cy="280264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8294401B-4630-ED44-201D-8ACAA2C1FD49}"/>
              </a:ext>
            </a:extLst>
          </p:cNvPr>
          <p:cNvSpPr txBox="1"/>
          <p:nvPr/>
        </p:nvSpPr>
        <p:spPr>
          <a:xfrm>
            <a:off x="6200775" y="3429000"/>
            <a:ext cx="48466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200" b="1" dirty="0">
                <a:solidFill>
                  <a:srgbClr val="00B050"/>
                </a:solidFill>
              </a:rPr>
              <a:t>Location : Vadodara (Baroda)Known as </a:t>
            </a:r>
            <a:r>
              <a:rPr lang="en-IN" sz="1200" b="1" dirty="0" err="1">
                <a:solidFill>
                  <a:srgbClr val="00B050"/>
                </a:solidFill>
              </a:rPr>
              <a:t>Sanskari</a:t>
            </a:r>
            <a:r>
              <a:rPr lang="en-IN" sz="1200" b="1" dirty="0">
                <a:solidFill>
                  <a:srgbClr val="00B050"/>
                </a:solidFill>
              </a:rPr>
              <a:t> Nagari=Cultural </a:t>
            </a:r>
            <a:r>
              <a:rPr lang="en-IN" sz="1200" b="1" dirty="0" err="1">
                <a:solidFill>
                  <a:srgbClr val="00B050"/>
                </a:solidFill>
              </a:rPr>
              <a:t>City,Gujarat</a:t>
            </a:r>
            <a:r>
              <a:rPr lang="en-IN" sz="1200" b="1" dirty="0">
                <a:solidFill>
                  <a:srgbClr val="00B050"/>
                </a:solidFill>
              </a:rPr>
              <a:t>, INDIA 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2335C32B-D046-85A2-17C1-63BCAAF985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644" y="5099997"/>
            <a:ext cx="1596858" cy="148356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715284F-083D-D650-D8FE-EB9DD21CFFA6}"/>
              </a:ext>
            </a:extLst>
          </p:cNvPr>
          <p:cNvSpPr txBox="1"/>
          <p:nvPr/>
        </p:nvSpPr>
        <p:spPr>
          <a:xfrm>
            <a:off x="6094446" y="6541223"/>
            <a:ext cx="609755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1200" dirty="0"/>
              <a:t>https://maps.app.goo.gl/uHYfrkdvAr5wrK24A</a:t>
            </a:r>
          </a:p>
        </p:txBody>
      </p:sp>
    </p:spTree>
    <p:extLst>
      <p:ext uri="{BB962C8B-B14F-4D97-AF65-F5344CB8AC3E}">
        <p14:creationId xmlns:p14="http://schemas.microsoft.com/office/powerpoint/2010/main" val="194660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9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9CAF35CE-3F18-849D-C067-B61006B53C5D}"/>
              </a:ext>
            </a:extLst>
          </p:cNvPr>
          <p:cNvSpPr txBox="1"/>
          <p:nvPr/>
        </p:nvSpPr>
        <p:spPr>
          <a:xfrm>
            <a:off x="1749489" y="553460"/>
            <a:ext cx="98344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JP ENGITECH are reputed </a:t>
            </a:r>
            <a:r>
              <a:rPr lang="en-IN" dirty="0"/>
              <a:t>Supplier, Trader, Importer-Exporter for Industrial Electricals, Electronics, Process Instrumentation, Switchgear, Sensors, Automaton &amp; HVAC Products, Industrial Safety Lighting </a:t>
            </a:r>
          </a:p>
          <a:p>
            <a:endParaRPr lang="en-IN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C69F14-5E67-D209-4C2A-28D38B0C7AF9}"/>
              </a:ext>
            </a:extLst>
          </p:cNvPr>
          <p:cNvSpPr txBox="1"/>
          <p:nvPr/>
        </p:nvSpPr>
        <p:spPr>
          <a:xfrm>
            <a:off x="1749489" y="1621770"/>
            <a:ext cx="99371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 more than a decade of experience in engineering field, we are the fastest growing organization</a:t>
            </a:r>
            <a:endParaRPr lang="en-IN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BCCFB2C-765C-72FA-A44C-2EE875713F03}"/>
              </a:ext>
            </a:extLst>
          </p:cNvPr>
          <p:cNvSpPr txBox="1"/>
          <p:nvPr/>
        </p:nvSpPr>
        <p:spPr>
          <a:xfrm>
            <a:off x="1749489" y="2097790"/>
            <a:ext cx="10198359" cy="968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offer wide range of products under one roof , so it is very convenient for our customer to get multiple products from single source &amp; have peace of mind from handling multiple vendors .one stop solution for all your business needs</a:t>
            </a:r>
            <a:endParaRPr lang="en-IN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8CB9DA9-F564-7C11-FDFC-9244EA03823C}"/>
              </a:ext>
            </a:extLst>
          </p:cNvPr>
          <p:cNvSpPr txBox="1"/>
          <p:nvPr/>
        </p:nvSpPr>
        <p:spPr>
          <a:xfrm>
            <a:off x="1749489" y="3254932"/>
            <a:ext cx="98344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 our experience we are giving cost effective unique solutions with High Quality &amp; Accuracy, Which can easily withstand all critical industrial conditions.</a:t>
            </a:r>
            <a:endParaRPr lang="en-IN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IN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1C77C5F-2CA6-F02A-D025-66A74536ECE3}"/>
              </a:ext>
            </a:extLst>
          </p:cNvPr>
          <p:cNvSpPr txBox="1"/>
          <p:nvPr/>
        </p:nvSpPr>
        <p:spPr>
          <a:xfrm>
            <a:off x="1749489" y="4043960"/>
            <a:ext cx="94612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Each &amp; every product / solutions is tested in house for its performance , quality, durability, repeatability, accuracy, mechanical strength ,all other required &amp; necessary technical aspects</a:t>
            </a:r>
            <a:endParaRPr lang="en-IN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D998D9-5156-1F5F-43D4-549EEAEEAA8C}"/>
              </a:ext>
            </a:extLst>
          </p:cNvPr>
          <p:cNvSpPr txBox="1"/>
          <p:nvPr/>
        </p:nvSpPr>
        <p:spPr>
          <a:xfrm>
            <a:off x="1749489" y="4855054"/>
            <a:ext cx="93212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Vision : Company believes in providing fastest service with High Quality reliable Products &amp; with leading edge solutions at Economic prices</a:t>
            </a:r>
            <a:endParaRPr lang="en-IN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1E4E359-0E0C-3984-D6BF-2C649E96FB1C}"/>
              </a:ext>
            </a:extLst>
          </p:cNvPr>
          <p:cNvSpPr txBox="1"/>
          <p:nvPr/>
        </p:nvSpPr>
        <p:spPr>
          <a:xfrm>
            <a:off x="1749489" y="5613621"/>
            <a:ext cx="91206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Mission: To grow more &amp; more with innovations, developments, customizations, adaptations &amp; become a Global leader in field of industrial engineering with our strengths </a:t>
            </a:r>
            <a:endParaRPr lang="en-IN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61659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758F563-D202-B4A9-1A46-29A569E9BCF5}"/>
              </a:ext>
            </a:extLst>
          </p:cNvPr>
          <p:cNvSpPr txBox="1"/>
          <p:nvPr/>
        </p:nvSpPr>
        <p:spPr>
          <a:xfrm>
            <a:off x="1981200" y="438538"/>
            <a:ext cx="822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800" b="1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have strong Customer base in below market Segments </a:t>
            </a:r>
            <a:endParaRPr lang="en-IN" sz="1800" b="1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IN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875A334-B3ED-54D3-25CC-AF036AF8F577}"/>
              </a:ext>
            </a:extLst>
          </p:cNvPr>
          <p:cNvSpPr txBox="1"/>
          <p:nvPr/>
        </p:nvSpPr>
        <p:spPr>
          <a:xfrm>
            <a:off x="1981200" y="927240"/>
            <a:ext cx="92062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600" b="1" dirty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Ports &amp; Shipping Industries ,</a:t>
            </a:r>
            <a:r>
              <a:rPr lang="en-US" sz="1600" b="1" dirty="0">
                <a:solidFill>
                  <a:srgbClr val="222222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IN" sz="1600" b="1" dirty="0">
                <a:solidFill>
                  <a:srgbClr val="222222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container terminals, CFS, </a:t>
            </a:r>
            <a:r>
              <a:rPr lang="en-IN" sz="1600" b="1" dirty="0">
                <a:solidFill>
                  <a:srgbClr val="222222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ICDs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8A53E6-E22C-F35D-CA15-0391853F19F8}"/>
              </a:ext>
            </a:extLst>
          </p:cNvPr>
          <p:cNvSpPr txBox="1"/>
          <p:nvPr/>
        </p:nvSpPr>
        <p:spPr>
          <a:xfrm>
            <a:off x="1981200" y="1328066"/>
            <a:ext cx="858105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IN" sz="1400" dirty="0"/>
              <a:t>We are in Direct or Indirect business with all Major Ports In INDIA ,as below list</a:t>
            </a:r>
          </a:p>
          <a:p>
            <a:r>
              <a:rPr lang="en-IN" sz="1200" b="1" dirty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Mundra, Hazira , </a:t>
            </a:r>
            <a:r>
              <a:rPr lang="en-IN" sz="1200" b="1" dirty="0" err="1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Dahej,Kandla,Tuna</a:t>
            </a:r>
            <a:r>
              <a:rPr lang="en-IN" sz="1200" b="1" dirty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Pipavav , JNPT ,Chennai, Cochin Port ,</a:t>
            </a:r>
            <a:r>
              <a:rPr lang="en-IN" sz="1200" b="1" dirty="0" err="1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Krishnapatnam</a:t>
            </a:r>
            <a:r>
              <a:rPr lang="en-IN" sz="1200" b="1" dirty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(AP), </a:t>
            </a:r>
            <a:r>
              <a:rPr lang="en-IN" sz="1200" b="1" dirty="0" err="1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Kamraja</a:t>
            </a:r>
            <a:r>
              <a:rPr lang="en-IN" sz="1200" b="1" dirty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Ennore(TN), </a:t>
            </a:r>
            <a:r>
              <a:rPr lang="en-IN" sz="1200" b="1" dirty="0" err="1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Dhamra</a:t>
            </a:r>
            <a:r>
              <a:rPr lang="en-IN" sz="1200" b="1" dirty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Port (Odisha), Dighi Port, </a:t>
            </a:r>
            <a:r>
              <a:rPr lang="en-IN" sz="1200" b="1" dirty="0" err="1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Gangavaram</a:t>
            </a:r>
            <a:r>
              <a:rPr lang="en-IN" sz="1200" b="1" dirty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(AP), </a:t>
            </a:r>
            <a:r>
              <a:rPr lang="en-IN" sz="1200" b="1" dirty="0" err="1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Kattupalli</a:t>
            </a:r>
            <a:r>
              <a:rPr lang="en-IN" sz="1200" b="1" dirty="0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(TN), Tuticorin ,</a:t>
            </a:r>
            <a:r>
              <a:rPr lang="en-IN" sz="1200" b="1" dirty="0" err="1"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Mormugao</a:t>
            </a:r>
            <a:endParaRPr lang="en-IN" sz="1200" b="1" dirty="0"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3F8F2F-F2B8-5B3E-F3B2-A7FA203457BF}"/>
              </a:ext>
            </a:extLst>
          </p:cNvPr>
          <p:cNvSpPr txBox="1"/>
          <p:nvPr/>
        </p:nvSpPr>
        <p:spPr>
          <a:xfrm>
            <a:off x="1981200" y="2511585"/>
            <a:ext cx="78470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Textile Business ,Textile processing Plants  &amp; Textile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Endusers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Textile Making Machines</a:t>
            </a:r>
            <a:endParaRPr lang="en-IN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3C08015-89B6-1E4E-6C87-C3975B9C0EF5}"/>
              </a:ext>
            </a:extLst>
          </p:cNvPr>
          <p:cNvSpPr txBox="1"/>
          <p:nvPr/>
        </p:nvSpPr>
        <p:spPr>
          <a:xfrm>
            <a:off x="1981200" y="3161514"/>
            <a:ext cx="4792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Cranes &amp; Hoists , Material Handling </a:t>
            </a:r>
            <a:endParaRPr lang="en-IN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F3D9C45-5C44-6407-7B13-281A793F8C9A}"/>
              </a:ext>
            </a:extLst>
          </p:cNvPr>
          <p:cNvSpPr txBox="1"/>
          <p:nvPr/>
        </p:nvSpPr>
        <p:spPr>
          <a:xfrm>
            <a:off x="1981200" y="5003734"/>
            <a:ext cx="248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Tyre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manufacturers </a:t>
            </a:r>
            <a:endParaRPr lang="en-IN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B844F08-1F71-FF0F-032C-7BE1232BCD44}"/>
              </a:ext>
            </a:extLst>
          </p:cNvPr>
          <p:cNvSpPr txBox="1"/>
          <p:nvPr/>
        </p:nvSpPr>
        <p:spPr>
          <a:xfrm>
            <a:off x="1981200" y="4085440"/>
            <a:ext cx="49156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Wind Mills</a:t>
            </a:r>
            <a:endParaRPr lang="en-IN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8BD76E-63EB-6654-6FBB-54A5ACBB4F8C}"/>
              </a:ext>
            </a:extLst>
          </p:cNvPr>
          <p:cNvSpPr txBox="1"/>
          <p:nvPr/>
        </p:nvSpPr>
        <p:spPr>
          <a:xfrm>
            <a:off x="1981200" y="3626293"/>
            <a:ext cx="42703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IN" dirty="0"/>
              <a:t>Power Generating Industries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CD631C-6840-F13B-7F96-BD09B1572EB6}"/>
              </a:ext>
            </a:extLst>
          </p:cNvPr>
          <p:cNvSpPr txBox="1"/>
          <p:nvPr/>
        </p:nvSpPr>
        <p:spPr>
          <a:xfrm>
            <a:off x="1981200" y="4544587"/>
            <a:ext cx="4655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Steel making Plants </a:t>
            </a:r>
            <a:endParaRPr lang="en-IN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660AEED-8A7C-21C5-9E7F-D2A6B2E766D4}"/>
              </a:ext>
            </a:extLst>
          </p:cNvPr>
          <p:cNvSpPr txBox="1"/>
          <p:nvPr/>
        </p:nvSpPr>
        <p:spPr>
          <a:xfrm>
            <a:off x="2026297" y="5462881"/>
            <a:ext cx="29578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Machine Tools </a:t>
            </a:r>
            <a:endParaRPr lang="en-IN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7139BBB-8070-FD5C-DE05-4F0D1B374732}"/>
              </a:ext>
            </a:extLst>
          </p:cNvPr>
          <p:cNvSpPr txBox="1"/>
          <p:nvPr/>
        </p:nvSpPr>
        <p:spPr>
          <a:xfrm>
            <a:off x="2026297" y="5903367"/>
            <a:ext cx="29578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Packaging industries </a:t>
            </a:r>
            <a:endParaRPr lang="en-IN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CB81EBC-7AF7-AC64-D29B-23863AA255BE}"/>
              </a:ext>
            </a:extLst>
          </p:cNvPr>
          <p:cNvSpPr txBox="1"/>
          <p:nvPr/>
        </p:nvSpPr>
        <p:spPr>
          <a:xfrm>
            <a:off x="4739951" y="5903367"/>
            <a:ext cx="38162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Special Purpose Machinery </a:t>
            </a:r>
            <a:r>
              <a:rPr lang="en-US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oems</a:t>
            </a:r>
            <a:r>
              <a:rPr lang="en-US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IN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219830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D01D903-752D-32B2-2072-8D8EF55E56C6}"/>
              </a:ext>
            </a:extLst>
          </p:cNvPr>
          <p:cNvSpPr txBox="1"/>
          <p:nvPr/>
        </p:nvSpPr>
        <p:spPr>
          <a:xfrm>
            <a:off x="1886338" y="1071540"/>
            <a:ext cx="93679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IN" sz="1600" dirty="0"/>
              <a:t>Pneumatics : Textile POY &amp; Winder machine Pneumatic spares, Valve, Solenoid ,Coil , Flow Restrictor etc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2C7E31-2E29-0B45-AB95-80630ADDBA72}"/>
              </a:ext>
            </a:extLst>
          </p:cNvPr>
          <p:cNvSpPr txBox="1"/>
          <p:nvPr/>
        </p:nvSpPr>
        <p:spPr>
          <a:xfrm>
            <a:off x="1886338" y="1545746"/>
            <a:ext cx="9461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IN" sz="1600" dirty="0"/>
              <a:t>Sensors, Machine &amp; Heavy Duty Encoders, Joystick Controllers, Pull Rope , Belt Sway switches ,Relays, SSRs, Timers, Production/Hour Counters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1C9D5B-9EB9-9289-3CC4-F99E26A4E506}"/>
              </a:ext>
            </a:extLst>
          </p:cNvPr>
          <p:cNvSpPr txBox="1"/>
          <p:nvPr/>
        </p:nvSpPr>
        <p:spPr>
          <a:xfrm>
            <a:off x="1886338" y="566556"/>
            <a:ext cx="58036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b="1" dirty="0">
                <a:solidFill>
                  <a:srgbClr val="7030A0"/>
                </a:solidFill>
              </a:rPr>
              <a:t>Major Products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85ECA2B-B04F-5F56-AA93-A26C5BBAFFCA}"/>
              </a:ext>
            </a:extLst>
          </p:cNvPr>
          <p:cNvSpPr txBox="1"/>
          <p:nvPr/>
        </p:nvSpPr>
        <p:spPr>
          <a:xfrm>
            <a:off x="1886338" y="2266173"/>
            <a:ext cx="100786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IN" sz="1600" dirty="0"/>
              <a:t>Machine Safety : Safety Switches, Safety Relays , Key Trap, Lock out System, Fork lift Red(Danger) Zone Lights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9FE14A-087F-DD63-7A04-C8EB436124C4}"/>
              </a:ext>
            </a:extLst>
          </p:cNvPr>
          <p:cNvSpPr txBox="1"/>
          <p:nvPr/>
        </p:nvSpPr>
        <p:spPr>
          <a:xfrm>
            <a:off x="1886338" y="2740379"/>
            <a:ext cx="91253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IN" sz="1600" dirty="0"/>
              <a:t>Instrumentation: Pressure, Temperature Sensors / Gauges, Switches ,Transmitters, Indicators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C58BA7C-397A-F007-12C9-72F5F1A12690}"/>
              </a:ext>
            </a:extLst>
          </p:cNvPr>
          <p:cNvSpPr txBox="1"/>
          <p:nvPr/>
        </p:nvSpPr>
        <p:spPr>
          <a:xfrm>
            <a:off x="1886338" y="3194293"/>
            <a:ext cx="975982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IN" sz="1600" dirty="0"/>
              <a:t>Switchgear: </a:t>
            </a:r>
            <a:r>
              <a:rPr lang="en-IN" sz="1600" dirty="0" err="1"/>
              <a:t>Timer,Counters,Limit</a:t>
            </a:r>
            <a:r>
              <a:rPr lang="en-IN" sz="1600" dirty="0"/>
              <a:t>, Position &amp; Micro Switches, Contactors, Overload Relay, Breakers ,Fuses, IGBTs etc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40144E4-D81C-6BFF-7379-A9AEECFDE9C8}"/>
              </a:ext>
            </a:extLst>
          </p:cNvPr>
          <p:cNvSpPr txBox="1"/>
          <p:nvPr/>
        </p:nvSpPr>
        <p:spPr>
          <a:xfrm>
            <a:off x="1886338" y="3894428"/>
            <a:ext cx="78283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IN" sz="1600" dirty="0"/>
              <a:t>SIREN,BEACON, AVIATION LIGHTS ,Vehicle Bar lights , PA System ,Speakers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FEEFAF-CC5C-3F6E-E5AA-399884D3BEAD}"/>
              </a:ext>
            </a:extLst>
          </p:cNvPr>
          <p:cNvSpPr txBox="1"/>
          <p:nvPr/>
        </p:nvSpPr>
        <p:spPr>
          <a:xfrm>
            <a:off x="1886338" y="4348342"/>
            <a:ext cx="71736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IN" sz="1600" dirty="0"/>
              <a:t>Cooling Fans &amp; Blowers, Special application fans  , SMPS, Battery Charger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A6ABCCA-B51F-C907-E27F-470696CE506C}"/>
              </a:ext>
            </a:extLst>
          </p:cNvPr>
          <p:cNvSpPr txBox="1"/>
          <p:nvPr/>
        </p:nvSpPr>
        <p:spPr>
          <a:xfrm>
            <a:off x="1886338" y="4802256"/>
            <a:ext cx="56092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IN" sz="1600" dirty="0"/>
              <a:t>Machine &amp; Special Purpose Battery </a:t>
            </a:r>
          </a:p>
        </p:txBody>
      </p:sp>
    </p:spTree>
    <p:extLst>
      <p:ext uri="{BB962C8B-B14F-4D97-AF65-F5344CB8AC3E}">
        <p14:creationId xmlns:p14="http://schemas.microsoft.com/office/powerpoint/2010/main" val="1373915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  <p:bldP spid="3" grpId="0"/>
      <p:bldP spid="4" grpId="0"/>
      <p:bldP spid="5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57D441C-5031-EBC7-AA67-51DC14C86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1921" y="2571919"/>
            <a:ext cx="4162425" cy="192434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229BC02-A579-C696-E611-A31215F5CF58}"/>
              </a:ext>
            </a:extLst>
          </p:cNvPr>
          <p:cNvSpPr txBox="1"/>
          <p:nvPr/>
        </p:nvSpPr>
        <p:spPr>
          <a:xfrm>
            <a:off x="3163077" y="186658"/>
            <a:ext cx="56170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b="1" dirty="0">
                <a:solidFill>
                  <a:srgbClr val="0070C0"/>
                </a:solidFill>
              </a:rPr>
              <a:t>POY /WINDER MACHINE SPARES (TEXTILE Mills)</a:t>
            </a:r>
          </a:p>
        </p:txBody>
      </p:sp>
      <p:pic>
        <p:nvPicPr>
          <p:cNvPr id="4" name="Picture 3" descr="Logo image">
            <a:extLst>
              <a:ext uri="{FF2B5EF4-FFF2-40B4-BE49-F238E27FC236}">
                <a16:creationId xmlns:a16="http://schemas.microsoft.com/office/drawing/2014/main" id="{3848DD30-451E-966B-EF3E-6C82200E48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1921" y="4137491"/>
            <a:ext cx="1409700" cy="278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rouzet - 81921701 - Pneumatic Miniature Position Detector, NC, Lever With  Plastic Roller - RS">
            <a:extLst>
              <a:ext uri="{FF2B5EF4-FFF2-40B4-BE49-F238E27FC236}">
                <a16:creationId xmlns:a16="http://schemas.microsoft.com/office/drawing/2014/main" id="{4F93016D-B92C-3D20-61A4-A340CAF447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9045" y="712491"/>
            <a:ext cx="1404573" cy="147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solenoid-valves">
            <a:extLst>
              <a:ext uri="{FF2B5EF4-FFF2-40B4-BE49-F238E27FC236}">
                <a16:creationId xmlns:a16="http://schemas.microsoft.com/office/drawing/2014/main" id="{46A63B3E-7375-06CE-08BE-594648EDC7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472" y="386656"/>
            <a:ext cx="1847012" cy="1809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ircuit-components-boards">
            <a:extLst>
              <a:ext uri="{FF2B5EF4-FFF2-40B4-BE49-F238E27FC236}">
                <a16:creationId xmlns:a16="http://schemas.microsoft.com/office/drawing/2014/main" id="{8AAF4137-78A9-5F8A-F673-2203E2D76D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413" y="4415621"/>
            <a:ext cx="3627179" cy="343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E82F48E-AF2E-A915-824F-F36330E6A73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3947" y="514594"/>
            <a:ext cx="941140" cy="92583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93D634F-8340-6464-E1A8-0C41AC567DC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8403" y="1383463"/>
            <a:ext cx="896110" cy="57016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1045D65-11E7-040A-5AC2-A9A5CDE37B4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80647">
            <a:off x="7978490" y="2074599"/>
            <a:ext cx="837569" cy="785046"/>
          </a:xfrm>
          <a:prstGeom prst="rect">
            <a:avLst/>
          </a:prstGeom>
        </p:spPr>
      </p:pic>
      <p:pic>
        <p:nvPicPr>
          <p:cNvPr id="11" name="Picture 10" descr="Logic gate, OR function, push-in connection, 4mm orifice diameter, 200 Nl/min">
            <a:extLst>
              <a:ext uri="{FF2B5EF4-FFF2-40B4-BE49-F238E27FC236}">
                <a16:creationId xmlns:a16="http://schemas.microsoft.com/office/drawing/2014/main" id="{C1A7E47F-C6BB-F2E5-7713-E099011013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9071" y="3050465"/>
            <a:ext cx="999680" cy="967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End-base DIN Rail, Push-in connection Ø6mm for semi-rigid tubing, 2x17.5mm, ATEX">
            <a:extLst>
              <a:ext uri="{FF2B5EF4-FFF2-40B4-BE49-F238E27FC236}">
                <a16:creationId xmlns:a16="http://schemas.microsoft.com/office/drawing/2014/main" id="{7EE027DE-8603-9CB6-CAE4-6E5BB3032D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816">
            <a:off x="1400821" y="4030047"/>
            <a:ext cx="1570394" cy="1569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 Sub-base DIN Rail Mount, Push-in connection Ø4mm for semi-rigid tubing, 35mm">
            <a:extLst>
              <a:ext uri="{FF2B5EF4-FFF2-40B4-BE49-F238E27FC236}">
                <a16:creationId xmlns:a16="http://schemas.microsoft.com/office/drawing/2014/main" id="{1EBAD42E-3809-E265-7061-15BF158889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192332" y="2517980"/>
            <a:ext cx="1746750" cy="1700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Solenoid Valve, 4 outputs/2 positions, 24 VDC, DIN-Rail Mount, 200 NL/min">
            <a:extLst>
              <a:ext uri="{FF2B5EF4-FFF2-40B4-BE49-F238E27FC236}">
                <a16:creationId xmlns:a16="http://schemas.microsoft.com/office/drawing/2014/main" id="{ADD1807D-0F0B-13B9-3590-6EF33A5A5F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6539" y="4781101"/>
            <a:ext cx="2093213" cy="2012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0FDC542-26DC-A3E0-DB85-38F1EBD7AC3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9324" y="771172"/>
            <a:ext cx="1689007" cy="1127522"/>
          </a:xfrm>
          <a:prstGeom prst="rect">
            <a:avLst/>
          </a:prstGeom>
        </p:spPr>
      </p:pic>
      <p:pic>
        <p:nvPicPr>
          <p:cNvPr id="17" name="Picture 16" descr="Control Solenoid, 3/2, Normally Closed, 25 Nl/min, 24VDC, ATEX">
            <a:extLst>
              <a:ext uri="{FF2B5EF4-FFF2-40B4-BE49-F238E27FC236}">
                <a16:creationId xmlns:a16="http://schemas.microsoft.com/office/drawing/2014/main" id="{65D8A215-92C0-1489-030B-256F508D30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2264" y="1953624"/>
            <a:ext cx="1257372" cy="1255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 descr="4/2 valve module, Monostable, 200 Nl/min, 17.5mm">
            <a:extLst>
              <a:ext uri="{FF2B5EF4-FFF2-40B4-BE49-F238E27FC236}">
                <a16:creationId xmlns:a16="http://schemas.microsoft.com/office/drawing/2014/main" id="{E03B67B2-A66D-AB12-0B81-477D4FF186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9351" y="896835"/>
            <a:ext cx="1452931" cy="1397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 descr="4/2 valve module, Bistable, 200 Nl/min, 35mm, ATEX">
            <a:extLst>
              <a:ext uri="{FF2B5EF4-FFF2-40B4-BE49-F238E27FC236}">
                <a16:creationId xmlns:a16="http://schemas.microsoft.com/office/drawing/2014/main" id="{0E62D2C5-54D3-A336-576B-7A734195FC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5140" y="4367083"/>
            <a:ext cx="1692447" cy="1924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E993B455-36E9-9917-9C4C-B54408CE3272}"/>
              </a:ext>
            </a:extLst>
          </p:cNvPr>
          <p:cNvCxnSpPr/>
          <p:nvPr/>
        </p:nvCxnSpPr>
        <p:spPr>
          <a:xfrm flipV="1">
            <a:off x="5281127" y="1668543"/>
            <a:ext cx="307910" cy="9033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A059D8DB-6561-9005-2332-8D428E7B11D8}"/>
              </a:ext>
            </a:extLst>
          </p:cNvPr>
          <p:cNvCxnSpPr/>
          <p:nvPr/>
        </p:nvCxnSpPr>
        <p:spPr>
          <a:xfrm flipH="1">
            <a:off x="4511763" y="4564117"/>
            <a:ext cx="242823" cy="7651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6D6D786F-7BDC-5E11-32C5-2E48A0202C38}"/>
              </a:ext>
            </a:extLst>
          </p:cNvPr>
          <p:cNvCxnSpPr/>
          <p:nvPr/>
        </p:nvCxnSpPr>
        <p:spPr>
          <a:xfrm>
            <a:off x="7748332" y="4137491"/>
            <a:ext cx="565244" cy="2295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E5BD8B38-8993-A98B-0236-C426991829DA}"/>
              </a:ext>
            </a:extLst>
          </p:cNvPr>
          <p:cNvCxnSpPr/>
          <p:nvPr/>
        </p:nvCxnSpPr>
        <p:spPr>
          <a:xfrm>
            <a:off x="6316539" y="4564117"/>
            <a:ext cx="262812" cy="3825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79E6C534-253E-6E2A-00A2-4B6867945CA1}"/>
              </a:ext>
            </a:extLst>
          </p:cNvPr>
          <p:cNvCxnSpPr>
            <a:endCxn id="13" idx="2"/>
          </p:cNvCxnSpPr>
          <p:nvPr/>
        </p:nvCxnSpPr>
        <p:spPr>
          <a:xfrm flipH="1" flipV="1">
            <a:off x="2915985" y="3368257"/>
            <a:ext cx="306735" cy="607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33AB61CE-AEB2-6FBE-1F62-72E105E6FBA9}"/>
              </a:ext>
            </a:extLst>
          </p:cNvPr>
          <p:cNvCxnSpPr/>
          <p:nvPr/>
        </p:nvCxnSpPr>
        <p:spPr>
          <a:xfrm flipV="1">
            <a:off x="3629608" y="2188316"/>
            <a:ext cx="0" cy="2788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DCE825E7-5D32-532E-5A29-2C5EF6B1F21F}"/>
              </a:ext>
            </a:extLst>
          </p:cNvPr>
          <p:cNvCxnSpPr/>
          <p:nvPr/>
        </p:nvCxnSpPr>
        <p:spPr>
          <a:xfrm flipH="1" flipV="1">
            <a:off x="2915985" y="1898694"/>
            <a:ext cx="371499" cy="5961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87226B61-AA61-9D65-021D-FF3B84063EBF}"/>
              </a:ext>
            </a:extLst>
          </p:cNvPr>
          <p:cNvCxnSpPr/>
          <p:nvPr/>
        </p:nvCxnSpPr>
        <p:spPr>
          <a:xfrm flipV="1">
            <a:off x="7790426" y="2605976"/>
            <a:ext cx="196957" cy="4444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92E77640-2971-6C91-5409-21998852CC2F}"/>
              </a:ext>
            </a:extLst>
          </p:cNvPr>
          <p:cNvCxnSpPr>
            <a:cxnSpLocks/>
          </p:cNvCxnSpPr>
          <p:nvPr/>
        </p:nvCxnSpPr>
        <p:spPr>
          <a:xfrm>
            <a:off x="7748332" y="3534093"/>
            <a:ext cx="23905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8A664C42-0490-E0F4-4823-56A4D9D9164F}"/>
              </a:ext>
            </a:extLst>
          </p:cNvPr>
          <p:cNvCxnSpPr/>
          <p:nvPr/>
        </p:nvCxnSpPr>
        <p:spPr>
          <a:xfrm flipH="1">
            <a:off x="3258671" y="4601065"/>
            <a:ext cx="343876" cy="1121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4157E36B-08CF-CDB8-C4A6-F8B2329D970D}"/>
              </a:ext>
            </a:extLst>
          </p:cNvPr>
          <p:cNvSpPr txBox="1"/>
          <p:nvPr/>
        </p:nvSpPr>
        <p:spPr>
          <a:xfrm>
            <a:off x="9190653" y="977509"/>
            <a:ext cx="20519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200" b="1" dirty="0">
                <a:solidFill>
                  <a:srgbClr val="C00000"/>
                </a:solidFill>
              </a:rPr>
              <a:t>Flow Restrictors ,LDRs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B987C55-B4EB-8B76-1EC9-4B28617981A8}"/>
              </a:ext>
            </a:extLst>
          </p:cNvPr>
          <p:cNvSpPr txBox="1"/>
          <p:nvPr/>
        </p:nvSpPr>
        <p:spPr>
          <a:xfrm rot="19293884">
            <a:off x="1401831" y="401930"/>
            <a:ext cx="145079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200" b="1" dirty="0">
                <a:solidFill>
                  <a:srgbClr val="C00000"/>
                </a:solidFill>
              </a:rPr>
              <a:t>SOVs, Coils,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22F6B6DF-0441-B68D-5309-D10B098D6FA8}"/>
              </a:ext>
            </a:extLst>
          </p:cNvPr>
          <p:cNvSpPr txBox="1"/>
          <p:nvPr/>
        </p:nvSpPr>
        <p:spPr>
          <a:xfrm>
            <a:off x="1395818" y="5489339"/>
            <a:ext cx="15826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200" b="1" dirty="0">
                <a:solidFill>
                  <a:srgbClr val="C00000"/>
                </a:solidFill>
              </a:rPr>
              <a:t>Moulting </a:t>
            </a:r>
            <a:r>
              <a:rPr lang="en-IN" sz="1200" b="1" dirty="0" err="1">
                <a:solidFill>
                  <a:srgbClr val="C00000"/>
                </a:solidFill>
              </a:rPr>
              <a:t>Base,end</a:t>
            </a:r>
            <a:r>
              <a:rPr lang="en-IN" sz="1200" b="1" dirty="0">
                <a:solidFill>
                  <a:srgbClr val="C00000"/>
                </a:solidFill>
              </a:rPr>
              <a:t> /intermediate bases,  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7C41A35-D8C9-609C-A90D-F07F98AC77F0}"/>
              </a:ext>
            </a:extLst>
          </p:cNvPr>
          <p:cNvSpPr txBox="1"/>
          <p:nvPr/>
        </p:nvSpPr>
        <p:spPr>
          <a:xfrm>
            <a:off x="3117524" y="5113557"/>
            <a:ext cx="1772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200" b="1" dirty="0">
                <a:solidFill>
                  <a:srgbClr val="C00000"/>
                </a:solidFill>
              </a:rPr>
              <a:t>AND ,OR,NOT ,Timing elements  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E5B2570E-C768-D655-E92D-53E4F26B619F}"/>
              </a:ext>
            </a:extLst>
          </p:cNvPr>
          <p:cNvSpPr txBox="1"/>
          <p:nvPr/>
        </p:nvSpPr>
        <p:spPr>
          <a:xfrm>
            <a:off x="3671312" y="2256165"/>
            <a:ext cx="14753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200" b="1" dirty="0">
                <a:solidFill>
                  <a:srgbClr val="C00000"/>
                </a:solidFill>
              </a:rPr>
              <a:t>Limit switch valve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4898BA93-A6EA-359C-9EB9-1C8C823779BB}"/>
              </a:ext>
            </a:extLst>
          </p:cNvPr>
          <p:cNvSpPr txBox="1"/>
          <p:nvPr/>
        </p:nvSpPr>
        <p:spPr>
          <a:xfrm>
            <a:off x="8052772" y="6437765"/>
            <a:ext cx="2051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200" b="1" dirty="0">
                <a:solidFill>
                  <a:srgbClr val="C00000"/>
                </a:solidFill>
              </a:rPr>
              <a:t>Coil, SOV, Base complete module 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97BDD23F-E678-F578-351E-D73C3CD54604}"/>
              </a:ext>
            </a:extLst>
          </p:cNvPr>
          <p:cNvSpPr txBox="1"/>
          <p:nvPr/>
        </p:nvSpPr>
        <p:spPr>
          <a:xfrm>
            <a:off x="5421255" y="1906528"/>
            <a:ext cx="10077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200" b="1" dirty="0">
                <a:solidFill>
                  <a:srgbClr val="C00000"/>
                </a:solidFill>
              </a:rPr>
              <a:t>Sub Base</a:t>
            </a:r>
          </a:p>
        </p:txBody>
      </p:sp>
    </p:spTree>
    <p:extLst>
      <p:ext uri="{BB962C8B-B14F-4D97-AF65-F5344CB8AC3E}">
        <p14:creationId xmlns:p14="http://schemas.microsoft.com/office/powerpoint/2010/main" val="1153395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1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30A6CF7-7519-50C8-BC01-58CB343C1319}"/>
              </a:ext>
            </a:extLst>
          </p:cNvPr>
          <p:cNvSpPr txBox="1"/>
          <p:nvPr/>
        </p:nvSpPr>
        <p:spPr>
          <a:xfrm>
            <a:off x="4226768" y="74645"/>
            <a:ext cx="3974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/>
              <a:t>Application Examples with Photos </a:t>
            </a:r>
          </a:p>
        </p:txBody>
      </p:sp>
      <p:pic>
        <p:nvPicPr>
          <p:cNvPr id="5" name="Picture 4" descr="Fast Chargers">
            <a:extLst>
              <a:ext uri="{FF2B5EF4-FFF2-40B4-BE49-F238E27FC236}">
                <a16:creationId xmlns:a16="http://schemas.microsoft.com/office/drawing/2014/main" id="{588726B3-91C7-7A5B-1468-8A2C37B73B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8840" y="655493"/>
            <a:ext cx="1803064" cy="1254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2F320A0-9E8B-C748-3CF2-D7FEFC113B86}"/>
              </a:ext>
            </a:extLst>
          </p:cNvPr>
          <p:cNvSpPr txBox="1"/>
          <p:nvPr/>
        </p:nvSpPr>
        <p:spPr>
          <a:xfrm>
            <a:off x="1544177" y="1910423"/>
            <a:ext cx="209238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1200" b="1" dirty="0">
                <a:solidFill>
                  <a:srgbClr val="C00000"/>
                </a:solidFill>
              </a:rPr>
              <a:t>MULTI-BATTERY CHARGERS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47A8545-E807-9E62-AC1F-842DC1A5E3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1229" y="624577"/>
            <a:ext cx="1336600" cy="128584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205800A-6A00-00B3-1FEC-9312D75619A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7829" y="577169"/>
            <a:ext cx="1645919" cy="141157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5171C68-0948-B69F-ECE7-532EB8A39D0D}"/>
              </a:ext>
            </a:extLst>
          </p:cNvPr>
          <p:cNvSpPr txBox="1"/>
          <p:nvPr/>
        </p:nvSpPr>
        <p:spPr>
          <a:xfrm>
            <a:off x="4358174" y="1988747"/>
            <a:ext cx="173782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1200" b="1" i="0" u="none" strike="noStrike" dirty="0">
                <a:solidFill>
                  <a:srgbClr val="C00000"/>
                </a:solidFill>
                <a:effectLst/>
                <a:latin typeface="Calibri" panose="020F0502020204030204" pitchFamily="34" charset="0"/>
              </a:rPr>
              <a:t>Rotating Search Light</a:t>
            </a:r>
            <a:r>
              <a:rPr lang="en-IN" sz="1200" dirty="0">
                <a:solidFill>
                  <a:srgbClr val="C00000"/>
                </a:solidFill>
              </a:rPr>
              <a:t> 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A5EFFCA-D7E8-122C-61C3-E123787641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6889" y="624578"/>
            <a:ext cx="2026918" cy="1411578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B94A9B0A-48D1-CA5E-05E7-F3B4097F6F34}"/>
              </a:ext>
            </a:extLst>
          </p:cNvPr>
          <p:cNvSpPr txBox="1"/>
          <p:nvPr/>
        </p:nvSpPr>
        <p:spPr>
          <a:xfrm>
            <a:off x="7332695" y="1992637"/>
            <a:ext cx="173782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1200" b="1" i="0" u="none" strike="noStrike" dirty="0">
                <a:solidFill>
                  <a:srgbClr val="C00000"/>
                </a:solidFill>
                <a:effectLst/>
                <a:latin typeface="Calibri" panose="020F0502020204030204" pitchFamily="34" charset="0"/>
              </a:rPr>
              <a:t>LARGE AXIAL FAN</a:t>
            </a:r>
            <a:endParaRPr lang="en-IN" sz="1200" dirty="0">
              <a:solidFill>
                <a:srgbClr val="C00000"/>
              </a:solidFill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E6D3FCD-F99D-458C-198C-80BAFDF8F2E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6947" y="655493"/>
            <a:ext cx="2299149" cy="125493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2F9B730-66BD-5F86-6D4F-38B537F208F7}"/>
              </a:ext>
            </a:extLst>
          </p:cNvPr>
          <p:cNvSpPr txBox="1"/>
          <p:nvPr/>
        </p:nvSpPr>
        <p:spPr>
          <a:xfrm>
            <a:off x="9778910" y="1984934"/>
            <a:ext cx="17378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1200" b="1" i="0" u="none" strike="noStrike" dirty="0">
                <a:solidFill>
                  <a:srgbClr val="C00000"/>
                </a:solidFill>
                <a:effectLst/>
                <a:latin typeface="Calibri" panose="020F0502020204030204" pitchFamily="34" charset="0"/>
              </a:rPr>
              <a:t>SIREN WITH BAR LIGHT FOR SECURITY VEHICLES </a:t>
            </a:r>
            <a:endParaRPr lang="en-IN" sz="1200" dirty="0">
              <a:solidFill>
                <a:srgbClr val="C00000"/>
              </a:solidFill>
            </a:endParaRPr>
          </a:p>
        </p:txBody>
      </p:sp>
      <p:pic>
        <p:nvPicPr>
          <p:cNvPr id="17" name="Picture 16" descr="ZPMC Celebrates Milestone With Its 100th Crane Heightening, 51% OFF">
            <a:extLst>
              <a:ext uri="{FF2B5EF4-FFF2-40B4-BE49-F238E27FC236}">
                <a16:creationId xmlns:a16="http://schemas.microsoft.com/office/drawing/2014/main" id="{5682A6FD-FD46-6695-72C7-35799679E3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2276" y="2741385"/>
            <a:ext cx="3069226" cy="306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 descr="Gefran Products">
            <a:extLst>
              <a:ext uri="{FF2B5EF4-FFF2-40B4-BE49-F238E27FC236}">
                <a16:creationId xmlns:a16="http://schemas.microsoft.com/office/drawing/2014/main" id="{AFC38B53-0E44-C2BB-6D89-8B63F32490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834" y="2446599"/>
            <a:ext cx="4134300" cy="2509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89F82A6-3AB7-9AC2-F058-873FB68C590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6410" y="2973433"/>
            <a:ext cx="2909458" cy="218354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7D10BF9-DE87-0A5C-47C3-9B69F1B9109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5199" y="4949601"/>
            <a:ext cx="1822346" cy="1822346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99D691C-E4AD-4201-8099-27C4CD72E4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2758" y="4853055"/>
            <a:ext cx="2676941" cy="19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00B0FD26-DCD2-1FAA-6BED-DA328F34523A}"/>
              </a:ext>
            </a:extLst>
          </p:cNvPr>
          <p:cNvSpPr txBox="1"/>
          <p:nvPr/>
        </p:nvSpPr>
        <p:spPr>
          <a:xfrm>
            <a:off x="4894483" y="6271367"/>
            <a:ext cx="173782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1200" b="1" i="0" u="none" strike="noStrike" dirty="0">
                <a:solidFill>
                  <a:srgbClr val="C00000"/>
                </a:solidFill>
                <a:effectLst/>
                <a:latin typeface="Calibri" panose="020F0502020204030204" pitchFamily="34" charset="0"/>
              </a:rPr>
              <a:t>HEAVY Duty Encoder</a:t>
            </a:r>
            <a:endParaRPr lang="en-IN" sz="1200" dirty="0">
              <a:solidFill>
                <a:srgbClr val="C00000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4CEF5FE-FC65-0291-33FF-1DBA56A475B0}"/>
              </a:ext>
            </a:extLst>
          </p:cNvPr>
          <p:cNvSpPr txBox="1"/>
          <p:nvPr/>
        </p:nvSpPr>
        <p:spPr>
          <a:xfrm>
            <a:off x="9998270" y="2876263"/>
            <a:ext cx="173782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1200" b="1" i="0" u="none" strike="noStrike" dirty="0">
                <a:solidFill>
                  <a:srgbClr val="C00000"/>
                </a:solidFill>
                <a:effectLst/>
                <a:latin typeface="Calibri" panose="020F0502020204030204" pitchFamily="34" charset="0"/>
              </a:rPr>
              <a:t>PRESSURE SENSORS </a:t>
            </a:r>
            <a:endParaRPr lang="en-IN" sz="1200" dirty="0">
              <a:solidFill>
                <a:srgbClr val="C00000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247B830-EF84-A55F-98B9-C3CEEF35536E}"/>
              </a:ext>
            </a:extLst>
          </p:cNvPr>
          <p:cNvSpPr txBox="1"/>
          <p:nvPr/>
        </p:nvSpPr>
        <p:spPr>
          <a:xfrm>
            <a:off x="1135522" y="4945319"/>
            <a:ext cx="173782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1200" b="1" i="0" u="none" strike="noStrike" dirty="0">
                <a:solidFill>
                  <a:srgbClr val="C00000"/>
                </a:solidFill>
                <a:effectLst/>
                <a:latin typeface="Calibri" panose="020F0502020204030204" pitchFamily="34" charset="0"/>
              </a:rPr>
              <a:t>LVDT positions sensors</a:t>
            </a:r>
            <a:endParaRPr lang="en-IN" sz="1200" dirty="0">
              <a:solidFill>
                <a:srgbClr val="C00000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19BDCE2-21FA-90FE-B992-D1E1C2258C21}"/>
              </a:ext>
            </a:extLst>
          </p:cNvPr>
          <p:cNvSpPr txBox="1"/>
          <p:nvPr/>
        </p:nvSpPr>
        <p:spPr>
          <a:xfrm>
            <a:off x="9039982" y="6409866"/>
            <a:ext cx="224072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1200" b="1" i="0" u="none" strike="noStrike" dirty="0">
                <a:solidFill>
                  <a:srgbClr val="C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BEACON Light</a:t>
            </a:r>
            <a:r>
              <a:rPr lang="en-IN" sz="1200" b="1" dirty="0">
                <a:solidFill>
                  <a:srgbClr val="C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/SOUNDER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C332E0-8095-BF5A-323A-BF7583D02107}"/>
              </a:ext>
            </a:extLst>
          </p:cNvPr>
          <p:cNvSpPr txBox="1"/>
          <p:nvPr/>
        </p:nvSpPr>
        <p:spPr>
          <a:xfrm>
            <a:off x="6096000" y="5860774"/>
            <a:ext cx="173782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1200" b="1" i="0" u="none" strike="noStrike" dirty="0">
                <a:solidFill>
                  <a:srgbClr val="C00000"/>
                </a:solidFill>
                <a:effectLst/>
                <a:latin typeface="Calibri" panose="020F0502020204030204" pitchFamily="34" charset="0"/>
              </a:rPr>
              <a:t>Products for Crane, STS, RTG, etc</a:t>
            </a:r>
            <a:endParaRPr lang="en-IN" sz="1200" dirty="0">
              <a:solidFill>
                <a:srgbClr val="C00000"/>
              </a:solidFill>
            </a:endParaRPr>
          </a:p>
        </p:txBody>
      </p:sp>
      <p:sp>
        <p:nvSpPr>
          <p:cNvPr id="27" name="Arrow: Left 26">
            <a:extLst>
              <a:ext uri="{FF2B5EF4-FFF2-40B4-BE49-F238E27FC236}">
                <a16:creationId xmlns:a16="http://schemas.microsoft.com/office/drawing/2014/main" id="{248E1BF9-9EFF-CF7F-52D7-46A13D5B3A96}"/>
              </a:ext>
            </a:extLst>
          </p:cNvPr>
          <p:cNvSpPr/>
          <p:nvPr/>
        </p:nvSpPr>
        <p:spPr>
          <a:xfrm>
            <a:off x="5117829" y="4012163"/>
            <a:ext cx="620498" cy="83976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29" name="Arrow: Right 28">
            <a:extLst>
              <a:ext uri="{FF2B5EF4-FFF2-40B4-BE49-F238E27FC236}">
                <a16:creationId xmlns:a16="http://schemas.microsoft.com/office/drawing/2014/main" id="{96197004-544C-9E08-C9E8-B7BF1BF3A4F5}"/>
              </a:ext>
            </a:extLst>
          </p:cNvPr>
          <p:cNvSpPr/>
          <p:nvPr/>
        </p:nvSpPr>
        <p:spPr>
          <a:xfrm>
            <a:off x="8528180" y="4525347"/>
            <a:ext cx="468516" cy="45719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0" name="Arrow: Left 29">
            <a:extLst>
              <a:ext uri="{FF2B5EF4-FFF2-40B4-BE49-F238E27FC236}">
                <a16:creationId xmlns:a16="http://schemas.microsoft.com/office/drawing/2014/main" id="{1774E15F-87CA-3AAE-D863-C9417C956292}"/>
              </a:ext>
            </a:extLst>
          </p:cNvPr>
          <p:cNvSpPr/>
          <p:nvPr/>
        </p:nvSpPr>
        <p:spPr>
          <a:xfrm rot="19737450">
            <a:off x="4891916" y="5598704"/>
            <a:ext cx="685456" cy="125740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31" name="Arrow: Left 30">
            <a:extLst>
              <a:ext uri="{FF2B5EF4-FFF2-40B4-BE49-F238E27FC236}">
                <a16:creationId xmlns:a16="http://schemas.microsoft.com/office/drawing/2014/main" id="{A790BC39-2AC5-42E7-F831-5E615540401C}"/>
              </a:ext>
            </a:extLst>
          </p:cNvPr>
          <p:cNvSpPr/>
          <p:nvPr/>
        </p:nvSpPr>
        <p:spPr>
          <a:xfrm rot="12241878">
            <a:off x="8631960" y="5795695"/>
            <a:ext cx="685456" cy="125740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48502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1" grpId="0"/>
      <p:bldP spid="13" grpId="0"/>
      <p:bldP spid="15" grpId="0"/>
      <p:bldP spid="22" grpId="0"/>
      <p:bldP spid="23" grpId="0"/>
      <p:bldP spid="24" grpId="0"/>
      <p:bldP spid="25" grpId="0"/>
      <p:bldP spid="6" grpId="0"/>
      <p:bldP spid="27" grpId="0" animBg="1"/>
      <p:bldP spid="29" grpId="0" animBg="1"/>
      <p:bldP spid="30" grpId="0" animBg="1"/>
      <p:bldP spid="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1D54321-0B67-A8D5-C07C-5D6F288B2DE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306" y="1453653"/>
            <a:ext cx="3950829" cy="251274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7D10BF9-DE87-0A5C-47C3-9B69F1B9109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1133" y="22460"/>
            <a:ext cx="1984868" cy="198486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A039EAF-F4C4-7399-3E9F-96D1D674A93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3586" y="447520"/>
            <a:ext cx="1066891" cy="13746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8FF7F31-0DAF-06D4-F06F-3ECDD8A4C56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9185" y="1626533"/>
            <a:ext cx="1225145" cy="112274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1FDD1CF-B085-9E11-47CC-7A9A279644CD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722" y="1822168"/>
            <a:ext cx="1275826" cy="135714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D929509-C0C4-C659-9A6E-D8146E6ABEBE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257" y="376732"/>
            <a:ext cx="1166859" cy="1182932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45F8A299-F6BD-1B91-A9B7-FD670F22184D}"/>
              </a:ext>
            </a:extLst>
          </p:cNvPr>
          <p:cNvCxnSpPr>
            <a:cxnSpLocks/>
          </p:cNvCxnSpPr>
          <p:nvPr/>
        </p:nvCxnSpPr>
        <p:spPr>
          <a:xfrm flipH="1" flipV="1">
            <a:off x="4203931" y="811320"/>
            <a:ext cx="1828800" cy="79248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D594F6BE-DD92-C926-20C7-4A7115DF9076}"/>
              </a:ext>
            </a:extLst>
          </p:cNvPr>
          <p:cNvCxnSpPr>
            <a:cxnSpLocks/>
          </p:cNvCxnSpPr>
          <p:nvPr/>
        </p:nvCxnSpPr>
        <p:spPr>
          <a:xfrm flipV="1">
            <a:off x="6836208" y="1255196"/>
            <a:ext cx="409011" cy="56697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FFE24E1C-AC7D-A245-1CB4-4F1953A572D6}"/>
              </a:ext>
            </a:extLst>
          </p:cNvPr>
          <p:cNvCxnSpPr>
            <a:cxnSpLocks/>
          </p:cNvCxnSpPr>
          <p:nvPr/>
        </p:nvCxnSpPr>
        <p:spPr>
          <a:xfrm flipH="1" flipV="1">
            <a:off x="2685393" y="2749275"/>
            <a:ext cx="2054558" cy="7902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476759F2-619E-CF0D-D6B9-FE3BAACFCF5A}"/>
              </a:ext>
            </a:extLst>
          </p:cNvPr>
          <p:cNvCxnSpPr>
            <a:cxnSpLocks/>
          </p:cNvCxnSpPr>
          <p:nvPr/>
        </p:nvCxnSpPr>
        <p:spPr>
          <a:xfrm>
            <a:off x="7017068" y="1975780"/>
            <a:ext cx="1330067" cy="0"/>
          </a:xfrm>
          <a:prstGeom prst="straightConnector1">
            <a:avLst/>
          </a:prstGeom>
          <a:ln w="28575">
            <a:solidFill>
              <a:sysClr val="windowText" lastClr="0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0E3925E5-3F54-17DE-2C63-C7D80761A7C2}"/>
              </a:ext>
            </a:extLst>
          </p:cNvPr>
          <p:cNvSpPr txBox="1"/>
          <p:nvPr/>
        </p:nvSpPr>
        <p:spPr>
          <a:xfrm>
            <a:off x="3853542" y="139743"/>
            <a:ext cx="67833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dirty="0"/>
              <a:t>RED ZONE / HALO LIGHTS FOR MATERIAL HANDLING EQIPMENTS </a:t>
            </a:r>
          </a:p>
        </p:txBody>
      </p:sp>
      <p:pic>
        <p:nvPicPr>
          <p:cNvPr id="17" name="WhatsApp Video 2024-04-10 at 13.10.28_71580b76">
            <a:hlinkClick r:id="" action="ppaction://media"/>
            <a:extLst>
              <a:ext uri="{FF2B5EF4-FFF2-40B4-BE49-F238E27FC236}">
                <a16:creationId xmlns:a16="http://schemas.microsoft.com/office/drawing/2014/main" id="{C40B8483-27B3-A429-0763-2EC2EBBD186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6836208" y="3966401"/>
            <a:ext cx="2351314" cy="284044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AAD789A-5FBD-0925-95EB-2C2E0C6F501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752" y="376732"/>
            <a:ext cx="2183927" cy="179730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D4BE60A-CCEC-7165-1EFB-42D9C82518C3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6607" y="2710027"/>
            <a:ext cx="2657132" cy="1497958"/>
          </a:xfrm>
          <a:prstGeom prst="rect">
            <a:avLst/>
          </a:prstGeom>
        </p:spPr>
      </p:pic>
      <p:pic>
        <p:nvPicPr>
          <p:cNvPr id="27" name="WhatsApp Video 2024-03-04 at 18.39.34_78ba8635">
            <a:hlinkClick r:id="" action="ppaction://media"/>
            <a:extLst>
              <a:ext uri="{FF2B5EF4-FFF2-40B4-BE49-F238E27FC236}">
                <a16:creationId xmlns:a16="http://schemas.microsoft.com/office/drawing/2014/main" id="{8D187719-7891-4E5A-D8F7-A6C056F67E4D}"/>
              </a:ext>
            </a:extLst>
          </p:cNvPr>
          <p:cNvPicPr>
            <a:picLocks noChangeAspect="1"/>
          </p:cNvPicPr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2183983" y="3155298"/>
            <a:ext cx="2345986" cy="3496390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A9444D99-0E45-AC00-BF26-9897F7047393}"/>
              </a:ext>
            </a:extLst>
          </p:cNvPr>
          <p:cNvSpPr txBox="1"/>
          <p:nvPr/>
        </p:nvSpPr>
        <p:spPr>
          <a:xfrm>
            <a:off x="2532196" y="2354548"/>
            <a:ext cx="2213687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1200" b="1" dirty="0">
                <a:solidFill>
                  <a:srgbClr val="C00000"/>
                </a:solidFill>
              </a:rPr>
              <a:t>RED ZONE LIGHT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A14CF37-485F-B215-7096-164AC7A578A8}"/>
              </a:ext>
            </a:extLst>
          </p:cNvPr>
          <p:cNvSpPr txBox="1"/>
          <p:nvPr/>
        </p:nvSpPr>
        <p:spPr>
          <a:xfrm>
            <a:off x="4286663" y="592952"/>
            <a:ext cx="135835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1200" b="1" dirty="0">
                <a:solidFill>
                  <a:srgbClr val="C00000"/>
                </a:solidFill>
              </a:rPr>
              <a:t>RED ARC LIGHT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729C215-1D30-732A-E5E1-5E4286ED2109}"/>
              </a:ext>
            </a:extLst>
          </p:cNvPr>
          <p:cNvSpPr txBox="1"/>
          <p:nvPr/>
        </p:nvSpPr>
        <p:spPr>
          <a:xfrm>
            <a:off x="6346772" y="485893"/>
            <a:ext cx="13583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1200" b="1" dirty="0">
                <a:solidFill>
                  <a:srgbClr val="C00000"/>
                </a:solidFill>
              </a:rPr>
              <a:t>SOUNDER WITH LIGHT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D46ACBA-6156-D84F-44DC-5A8BB7F0ED2D}"/>
              </a:ext>
            </a:extLst>
          </p:cNvPr>
          <p:cNvSpPr txBox="1"/>
          <p:nvPr/>
        </p:nvSpPr>
        <p:spPr>
          <a:xfrm>
            <a:off x="7163574" y="2136024"/>
            <a:ext cx="154299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1200" b="1" dirty="0">
                <a:solidFill>
                  <a:srgbClr val="C00000"/>
                </a:solidFill>
              </a:rPr>
              <a:t>BLUE SPOT LIGHT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86E06378-F76A-C8B4-DD38-994A8BCF11DE}"/>
              </a:ext>
            </a:extLst>
          </p:cNvPr>
          <p:cNvSpPr txBox="1"/>
          <p:nvPr/>
        </p:nvSpPr>
        <p:spPr>
          <a:xfrm>
            <a:off x="10445080" y="2354547"/>
            <a:ext cx="135835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1200" b="1" dirty="0">
                <a:solidFill>
                  <a:srgbClr val="C00000"/>
                </a:solidFill>
              </a:rPr>
              <a:t>SITE PHOTO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8C7B4081-6C3B-21FF-19D8-D4E1DAACE483}"/>
              </a:ext>
            </a:extLst>
          </p:cNvPr>
          <p:cNvSpPr txBox="1"/>
          <p:nvPr/>
        </p:nvSpPr>
        <p:spPr>
          <a:xfrm>
            <a:off x="4988414" y="5032045"/>
            <a:ext cx="1358358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IN" sz="1200" b="1" dirty="0">
                <a:solidFill>
                  <a:srgbClr val="C00000"/>
                </a:solidFill>
              </a:rPr>
              <a:t>SITE VIDEO</a:t>
            </a:r>
          </a:p>
        </p:txBody>
      </p:sp>
    </p:spTree>
    <p:extLst>
      <p:ext uri="{BB962C8B-B14F-4D97-AF65-F5344CB8AC3E}">
        <p14:creationId xmlns:p14="http://schemas.microsoft.com/office/powerpoint/2010/main" val="3262199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9" fill="hold" display="0">
                  <p:stCondLst>
                    <p:cond delay="indefinite"/>
                  </p:stCondLst>
                </p:cTn>
                <p:tgtEl>
                  <p:spTgt spid="17"/>
                </p:tgtEl>
              </p:cMediaNode>
            </p:video>
            <p:video>
              <p:cMediaNode vol="80000">
                <p:cTn id="80" fill="hold" display="0">
                  <p:stCondLst>
                    <p:cond delay="indefinite"/>
                  </p:stCondLst>
                </p:cTn>
                <p:tgtEl>
                  <p:spTgt spid="27"/>
                </p:tgtEl>
              </p:cMediaNode>
            </p:video>
          </p:childTnLst>
        </p:cTn>
      </p:par>
    </p:tnLst>
    <p:bldLst>
      <p:bldP spid="16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roduktexempel">
            <a:extLst>
              <a:ext uri="{FF2B5EF4-FFF2-40B4-BE49-F238E27FC236}">
                <a16:creationId xmlns:a16="http://schemas.microsoft.com/office/drawing/2014/main" id="{3896CA1C-D4AC-A04F-CEEE-6A97D72498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1162" y="74644"/>
            <a:ext cx="4762420" cy="1875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23D779A-5098-09DB-3DE0-F42984B3D572}"/>
              </a:ext>
            </a:extLst>
          </p:cNvPr>
          <p:cNvSpPr txBox="1"/>
          <p:nvPr/>
        </p:nvSpPr>
        <p:spPr>
          <a:xfrm>
            <a:off x="1483568" y="1949747"/>
            <a:ext cx="47624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200" b="1" dirty="0"/>
              <a:t>PROCESS INSTRUMENTATION , Pressure/ Temperature Gauges, Transmitter, Sensors</a:t>
            </a:r>
          </a:p>
        </p:txBody>
      </p:sp>
      <p:pic>
        <p:nvPicPr>
          <p:cNvPr id="6" name="Picture 5" descr="The Top Applications Of Inductive Sensors For Packaging">
            <a:extLst>
              <a:ext uri="{FF2B5EF4-FFF2-40B4-BE49-F238E27FC236}">
                <a16:creationId xmlns:a16="http://schemas.microsoft.com/office/drawing/2014/main" id="{C7B876D5-A75B-3003-ADB6-9D3A38EDF2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577" y="3775011"/>
            <a:ext cx="3419475" cy="4187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Comat Releco 1 Pole Interface Relays - Pluggable: C-10 A1x, Voltage: 24v Dc">
            <a:extLst>
              <a:ext uri="{FF2B5EF4-FFF2-40B4-BE49-F238E27FC236}">
                <a16:creationId xmlns:a16="http://schemas.microsoft.com/office/drawing/2014/main" id="{0C93F070-663F-C670-B85E-6E2EC6FBE9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371" y="4101010"/>
            <a:ext cx="4197610" cy="2756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Danfoss pressure transmitters for marine applications - product family">
            <a:extLst>
              <a:ext uri="{FF2B5EF4-FFF2-40B4-BE49-F238E27FC236}">
                <a16:creationId xmlns:a16="http://schemas.microsoft.com/office/drawing/2014/main" id="{E4A9564D-C3A8-7A12-B877-1704BDDBAB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5988" y="44921"/>
            <a:ext cx="3757613" cy="2402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B84BFE3-F6B2-206E-D581-91331E32A1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3106" y="1162659"/>
            <a:ext cx="2270255" cy="2035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22kV HVTI/HVTO Termination Kits for XLPE Cables image 0">
            <a:extLst>
              <a:ext uri="{FF2B5EF4-FFF2-40B4-BE49-F238E27FC236}">
                <a16:creationId xmlns:a16="http://schemas.microsoft.com/office/drawing/2014/main" id="{D8E328B9-9B2F-6B90-E76D-822699E8E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4489" y="84663"/>
            <a:ext cx="2447491" cy="1606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Heat Shrink Cable End Caps">
            <a:extLst>
              <a:ext uri="{FF2B5EF4-FFF2-40B4-BE49-F238E27FC236}">
                <a16:creationId xmlns:a16="http://schemas.microsoft.com/office/drawing/2014/main" id="{B255E796-BD13-DA03-7BDD-06DA3A51DA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1339" y="2128927"/>
            <a:ext cx="2134864" cy="1594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 descr="Company Profile - Hicool Electronic Industries">
            <a:extLst>
              <a:ext uri="{FF2B5EF4-FFF2-40B4-BE49-F238E27FC236}">
                <a16:creationId xmlns:a16="http://schemas.microsoft.com/office/drawing/2014/main" id="{8C05845D-634E-61CA-D17C-1927EE90B1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125" y="4167345"/>
            <a:ext cx="4087726" cy="2624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4ADE42D-4E42-44BC-E43B-BABAEC78218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783" y="2407129"/>
            <a:ext cx="3690548" cy="168368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CB114EC2-50D8-9B4D-52C7-F04D052E656C}"/>
              </a:ext>
            </a:extLst>
          </p:cNvPr>
          <p:cNvSpPr txBox="1"/>
          <p:nvPr/>
        </p:nvSpPr>
        <p:spPr>
          <a:xfrm>
            <a:off x="6218682" y="2222697"/>
            <a:ext cx="17131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200" b="1" dirty="0"/>
              <a:t>Pressure Transmitter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580E982-0FB7-99D1-10AE-792635FD1F47}"/>
              </a:ext>
            </a:extLst>
          </p:cNvPr>
          <p:cNvSpPr txBox="1"/>
          <p:nvPr/>
        </p:nvSpPr>
        <p:spPr>
          <a:xfrm>
            <a:off x="9704489" y="3230924"/>
            <a:ext cx="232842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200" b="1" dirty="0"/>
              <a:t>Cable Jointing Kit, cable Boots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F225C68-8DA7-63E6-7373-6BC8897591C4}"/>
              </a:ext>
            </a:extLst>
          </p:cNvPr>
          <p:cNvSpPr txBox="1"/>
          <p:nvPr/>
        </p:nvSpPr>
        <p:spPr>
          <a:xfrm>
            <a:off x="4892475" y="3023353"/>
            <a:ext cx="1060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200" b="1" dirty="0"/>
              <a:t>MPDs(Motor Protection)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5940C4F-64A0-DB79-3807-B9DD4DEE63B9}"/>
              </a:ext>
            </a:extLst>
          </p:cNvPr>
          <p:cNvSpPr txBox="1"/>
          <p:nvPr/>
        </p:nvSpPr>
        <p:spPr>
          <a:xfrm>
            <a:off x="9174261" y="3952312"/>
            <a:ext cx="10604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200" b="1" dirty="0"/>
              <a:t>Sensors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042B99D-1D5C-BE97-2A61-66F3D4C9BAC0}"/>
              </a:ext>
            </a:extLst>
          </p:cNvPr>
          <p:cNvSpPr txBox="1"/>
          <p:nvPr/>
        </p:nvSpPr>
        <p:spPr>
          <a:xfrm>
            <a:off x="953340" y="4409694"/>
            <a:ext cx="10604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200" b="1" dirty="0" err="1"/>
              <a:t>Blower,Fans</a:t>
            </a:r>
            <a:endParaRPr lang="en-IN" sz="12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7CBE0BF-AB86-B34F-893D-2F739FC636D5}"/>
              </a:ext>
            </a:extLst>
          </p:cNvPr>
          <p:cNvSpPr txBox="1"/>
          <p:nvPr/>
        </p:nvSpPr>
        <p:spPr>
          <a:xfrm>
            <a:off x="6169888" y="3230924"/>
            <a:ext cx="1210626" cy="73866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n-IN" sz="1400" b="1" dirty="0">
                <a:ln/>
                <a:solidFill>
                  <a:schemeClr val="accent3"/>
                </a:solidFill>
              </a:rPr>
              <a:t>Some of Product Range</a:t>
            </a:r>
          </a:p>
        </p:txBody>
      </p:sp>
    </p:spTree>
    <p:extLst>
      <p:ext uri="{BB962C8B-B14F-4D97-AF65-F5344CB8AC3E}">
        <p14:creationId xmlns:p14="http://schemas.microsoft.com/office/powerpoint/2010/main" val="1658296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7" grpId="0"/>
      <p:bldP spid="18" grpId="0"/>
      <p:bldP spid="19" grpId="0"/>
      <p:bldP spid="20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HP-AJT-Photos">
            <a:extLst>
              <a:ext uri="{FF2B5EF4-FFF2-40B4-BE49-F238E27FC236}">
                <a16:creationId xmlns:a16="http://schemas.microsoft.com/office/drawing/2014/main" id="{D5AF0BC7-6295-2B4F-A5A3-E2542D13AF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6701" y="0"/>
            <a:ext cx="238125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85DA54C-7D42-FA08-2BD7-D5C87597CA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7601" y="2167715"/>
            <a:ext cx="2188500" cy="2522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PS3X Metal Frame Series">
            <a:extLst>
              <a:ext uri="{FF2B5EF4-FFF2-40B4-BE49-F238E27FC236}">
                <a16:creationId xmlns:a16="http://schemas.microsoft.com/office/drawing/2014/main" id="{AF378118-852A-10F1-4B31-6A4609C7CA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9491808" y="53708"/>
            <a:ext cx="2722692" cy="2615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107FFB4-D8A3-12DF-FC0B-8E51E24090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3114" y="0"/>
            <a:ext cx="3069643" cy="2286000"/>
          </a:xfrm>
          <a:prstGeom prst="rect">
            <a:avLst/>
          </a:prstGeom>
        </p:spPr>
      </p:pic>
      <p:pic>
        <p:nvPicPr>
          <p:cNvPr id="7" name="Picture 6" descr="Extension / delay time / interface modules">
            <a:hlinkClick r:id="rId6"/>
            <a:extLst>
              <a:ext uri="{FF2B5EF4-FFF2-40B4-BE49-F238E27FC236}">
                <a16:creationId xmlns:a16="http://schemas.microsoft.com/office/drawing/2014/main" id="{1EF062BE-52BB-4DDC-E7E1-20810F5916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7698" y="4888502"/>
            <a:ext cx="948243" cy="1935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Standstill / speed monitoring">
            <a:hlinkClick r:id="rId8"/>
            <a:extLst>
              <a:ext uri="{FF2B5EF4-FFF2-40B4-BE49-F238E27FC236}">
                <a16:creationId xmlns:a16="http://schemas.microsoft.com/office/drawing/2014/main" id="{F91EFEC7-2B7B-A9CE-064C-46B573E471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667" y="4917466"/>
            <a:ext cx="1266364" cy="194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Multifunctional safety solutions">
            <a:hlinkClick r:id="rId10"/>
            <a:extLst>
              <a:ext uri="{FF2B5EF4-FFF2-40B4-BE49-F238E27FC236}">
                <a16:creationId xmlns:a16="http://schemas.microsoft.com/office/drawing/2014/main" id="{FAD390C3-B254-5499-9AF4-3E1FB82051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9680" y="4888502"/>
            <a:ext cx="929890" cy="1935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Wireless Safety System">
            <a:hlinkClick r:id="rId12"/>
            <a:extLst>
              <a:ext uri="{FF2B5EF4-FFF2-40B4-BE49-F238E27FC236}">
                <a16:creationId xmlns:a16="http://schemas.microsoft.com/office/drawing/2014/main" id="{C0D76C83-7F87-847D-9E32-74B8B3B807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9570" y="4888502"/>
            <a:ext cx="1192951" cy="194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Safety switching devices">
            <a:hlinkClick r:id="rId14"/>
            <a:extLst>
              <a:ext uri="{FF2B5EF4-FFF2-40B4-BE49-F238E27FC236}">
                <a16:creationId xmlns:a16="http://schemas.microsoft.com/office/drawing/2014/main" id="{D61E6B93-FDDD-A66B-125C-A6A8CA128C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621" y="4858022"/>
            <a:ext cx="972714" cy="1935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Safety gate monitors">
            <a:extLst>
              <a:ext uri="{FF2B5EF4-FFF2-40B4-BE49-F238E27FC236}">
                <a16:creationId xmlns:a16="http://schemas.microsoft.com/office/drawing/2014/main" id="{A157E2D6-DF78-3F2D-A2D9-FA0B0BA5DD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4911" y="4855033"/>
            <a:ext cx="1449895" cy="194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E3AD4FF-8EB8-9B42-B004-2DCBE9B74B30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846" y="65489"/>
            <a:ext cx="2615275" cy="222051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414EEC2-52F8-4F02-84ED-575C54AACA2F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334943" y="2465070"/>
            <a:ext cx="4565984" cy="192786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06AD718-4729-B7EB-C205-451E0B43FE65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319897" y="1685371"/>
            <a:ext cx="1147032" cy="380376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AFB09E3-6C4B-A9AB-35EC-94E0284CFEFC}"/>
              </a:ext>
            </a:extLst>
          </p:cNvPr>
          <p:cNvSpPr txBox="1"/>
          <p:nvPr/>
        </p:nvSpPr>
        <p:spPr>
          <a:xfrm>
            <a:off x="2301851" y="289248"/>
            <a:ext cx="668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dirty="0"/>
              <a:t>fuse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8547E34-2EEC-E053-EA66-76F573D759B7}"/>
              </a:ext>
            </a:extLst>
          </p:cNvPr>
          <p:cNvSpPr txBox="1"/>
          <p:nvPr/>
        </p:nvSpPr>
        <p:spPr>
          <a:xfrm>
            <a:off x="1126674" y="4439316"/>
            <a:ext cx="97271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dirty="0">
                <a:solidFill>
                  <a:srgbClr val="002060"/>
                </a:solidFill>
              </a:rPr>
              <a:t>Joystick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70026E2-6C6C-5EEB-0139-3FB6921F5AE5}"/>
              </a:ext>
            </a:extLst>
          </p:cNvPr>
          <p:cNvSpPr txBox="1"/>
          <p:nvPr/>
        </p:nvSpPr>
        <p:spPr>
          <a:xfrm>
            <a:off x="7799049" y="2319680"/>
            <a:ext cx="17216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dirty="0">
                <a:solidFill>
                  <a:srgbClr val="002060"/>
                </a:solidFill>
              </a:rPr>
              <a:t>Panel Locks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5AA7941-9C40-1AEF-F6BD-64832E6EF9D9}"/>
              </a:ext>
            </a:extLst>
          </p:cNvPr>
          <p:cNvSpPr txBox="1"/>
          <p:nvPr/>
        </p:nvSpPr>
        <p:spPr>
          <a:xfrm>
            <a:off x="6153698" y="2277323"/>
            <a:ext cx="12271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dirty="0">
                <a:solidFill>
                  <a:srgbClr val="002060"/>
                </a:solidFill>
              </a:rPr>
              <a:t>Push Buttons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226B45D-5B28-11EA-C094-C411752FF8DA}"/>
              </a:ext>
            </a:extLst>
          </p:cNvPr>
          <p:cNvSpPr txBox="1"/>
          <p:nvPr/>
        </p:nvSpPr>
        <p:spPr>
          <a:xfrm>
            <a:off x="4296296" y="4285427"/>
            <a:ext cx="22724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dirty="0">
                <a:solidFill>
                  <a:srgbClr val="002060"/>
                </a:solidFill>
              </a:rPr>
              <a:t>Impulse // Hour Counters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6F58065-CED8-DF60-D234-6C5B7F6D3424}"/>
              </a:ext>
            </a:extLst>
          </p:cNvPr>
          <p:cNvSpPr txBox="1"/>
          <p:nvPr/>
        </p:nvSpPr>
        <p:spPr>
          <a:xfrm>
            <a:off x="8580699" y="5825300"/>
            <a:ext cx="22724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dirty="0">
                <a:solidFill>
                  <a:srgbClr val="002060"/>
                </a:solidFill>
              </a:rPr>
              <a:t>SAFETY RELAYS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2CEB3E4-8C95-C0CC-EFA0-C4AFC129B3A7}"/>
              </a:ext>
            </a:extLst>
          </p:cNvPr>
          <p:cNvSpPr txBox="1"/>
          <p:nvPr/>
        </p:nvSpPr>
        <p:spPr>
          <a:xfrm>
            <a:off x="8892041" y="4297922"/>
            <a:ext cx="227245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dirty="0">
                <a:solidFill>
                  <a:srgbClr val="002060"/>
                </a:solidFill>
              </a:rPr>
              <a:t>PENDANT CONTOLLER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56643E8-464F-8767-B8BE-11A84E41D70D}"/>
              </a:ext>
            </a:extLst>
          </p:cNvPr>
          <p:cNvSpPr txBox="1"/>
          <p:nvPr/>
        </p:nvSpPr>
        <p:spPr>
          <a:xfrm>
            <a:off x="9736282" y="2280190"/>
            <a:ext cx="122714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b="1" dirty="0">
                <a:solidFill>
                  <a:srgbClr val="002060"/>
                </a:solidFill>
              </a:rPr>
              <a:t>SMPS</a:t>
            </a:r>
          </a:p>
        </p:txBody>
      </p:sp>
    </p:spTree>
    <p:extLst>
      <p:ext uri="{BB962C8B-B14F-4D97-AF65-F5344CB8AC3E}">
        <p14:creationId xmlns:p14="http://schemas.microsoft.com/office/powerpoint/2010/main" val="3258972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dani Group - Growth with Goodness">
            <a:extLst>
              <a:ext uri="{FF2B5EF4-FFF2-40B4-BE49-F238E27FC236}">
                <a16:creationId xmlns:a16="http://schemas.microsoft.com/office/drawing/2014/main" id="{82B52D60-75E7-5169-C8E5-35A1A2BCE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1015" y="1111736"/>
            <a:ext cx="1603435" cy="55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7B602CB-DF91-53C9-8A36-7E4C0B7E1401}"/>
              </a:ext>
            </a:extLst>
          </p:cNvPr>
          <p:cNvSpPr txBox="1"/>
          <p:nvPr/>
        </p:nvSpPr>
        <p:spPr>
          <a:xfrm>
            <a:off x="3345573" y="1109150"/>
            <a:ext cx="18347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200" b="1" dirty="0"/>
              <a:t>Group</a:t>
            </a:r>
          </a:p>
          <a:p>
            <a:r>
              <a:rPr lang="en-IN" sz="1200" b="1" dirty="0"/>
              <a:t>Port</a:t>
            </a:r>
          </a:p>
          <a:p>
            <a:r>
              <a:rPr lang="en-IN" sz="1200" b="1" dirty="0"/>
              <a:t>POWER &amp; Transmission  </a:t>
            </a:r>
          </a:p>
          <a:p>
            <a:r>
              <a:rPr lang="en-IN" sz="1200" b="1" dirty="0"/>
              <a:t>SEZ</a:t>
            </a:r>
          </a:p>
          <a:p>
            <a:r>
              <a:rPr lang="en-IN" sz="1100" b="1" dirty="0"/>
              <a:t>CONTAINER TERMINAL </a:t>
            </a:r>
          </a:p>
          <a:p>
            <a:r>
              <a:rPr lang="en-IN" sz="1200" b="1" dirty="0"/>
              <a:t>DREDGING &amp; MARINE</a:t>
            </a:r>
          </a:p>
          <a:p>
            <a:r>
              <a:rPr lang="en-IN" sz="1200" b="1" dirty="0"/>
              <a:t>UTILITIES</a:t>
            </a:r>
          </a:p>
          <a:p>
            <a:r>
              <a:rPr lang="en-IN" sz="1200" b="1" dirty="0"/>
              <a:t>SOLAR ENERGY</a:t>
            </a:r>
          </a:p>
          <a:p>
            <a:endParaRPr lang="en-IN" sz="2500" dirty="0"/>
          </a:p>
        </p:txBody>
      </p:sp>
      <p:pic>
        <p:nvPicPr>
          <p:cNvPr id="3082" name="Picture 10" descr="DP World Vector Logo | Free Download ...">
            <a:extLst>
              <a:ext uri="{FF2B5EF4-FFF2-40B4-BE49-F238E27FC236}">
                <a16:creationId xmlns:a16="http://schemas.microsoft.com/office/drawing/2014/main" id="{4592D025-D7D1-64C3-D5CF-0BA324CB32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3960" y="500965"/>
            <a:ext cx="2867025" cy="159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613A8B2-73E3-4BF0-9069-8326750FF7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018" y="3421239"/>
            <a:ext cx="2377440" cy="777240"/>
          </a:xfrm>
          <a:prstGeom prst="rect">
            <a:avLst/>
          </a:prstGeom>
        </p:spPr>
      </p:pic>
      <p:pic>
        <p:nvPicPr>
          <p:cNvPr id="7" name="Picture 6" descr="Image result for filatex india limited">
            <a:hlinkClick r:id="rId5" tgtFrame="_blank"/>
            <a:extLst>
              <a:ext uri="{FF2B5EF4-FFF2-40B4-BE49-F238E27FC236}">
                <a16:creationId xmlns:a16="http://schemas.microsoft.com/office/drawing/2014/main" id="{00000000-0008-0000-0100-00000B0000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0602" y="4223941"/>
            <a:ext cx="3305174" cy="699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0000000-0008-0000-0100-00000900000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8349" y="1103235"/>
            <a:ext cx="2124561" cy="965233"/>
          </a:xfrm>
          <a:prstGeom prst="rect">
            <a:avLst/>
          </a:prstGeom>
        </p:spPr>
      </p:pic>
      <p:pic>
        <p:nvPicPr>
          <p:cNvPr id="9" name="Picture 8" descr="logo">
            <a:hlinkClick r:id="rId8" tooltip="Bhilosa Industries Pvt. Ltd."/>
            <a:extLst>
              <a:ext uri="{FF2B5EF4-FFF2-40B4-BE49-F238E27FC236}">
                <a16:creationId xmlns:a16="http://schemas.microsoft.com/office/drawing/2014/main" id="{00000000-0008-0000-0100-00000D0000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2441" y="2108295"/>
            <a:ext cx="2333625" cy="727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site-logo" descr="Cil Nova Petrochemicals LTD">
            <a:hlinkClick r:id="rId10" tooltip="Cil Nova Petrochemicals LTD"/>
            <a:extLst>
              <a:ext uri="{FF2B5EF4-FFF2-40B4-BE49-F238E27FC236}">
                <a16:creationId xmlns:a16="http://schemas.microsoft.com/office/drawing/2014/main" id="{712E0ADE-7C1A-4655-8DBD-3F70E4E41B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440" y="5129782"/>
            <a:ext cx="3049162" cy="704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Related image">
            <a:hlinkClick r:id="rId12" tgtFrame="_blank"/>
            <a:extLst>
              <a:ext uri="{FF2B5EF4-FFF2-40B4-BE49-F238E27FC236}">
                <a16:creationId xmlns:a16="http://schemas.microsoft.com/office/drawing/2014/main" id="{00000000-0008-0000-0100-00000C0000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3606" y="4818904"/>
            <a:ext cx="1588770" cy="132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D7E0AA7-E38C-4376-9CC5-B76971C701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5094" y="4530606"/>
            <a:ext cx="1920240" cy="456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>
            <a:hlinkClick r:id="rId15"/>
            <a:extLst>
              <a:ext uri="{FF2B5EF4-FFF2-40B4-BE49-F238E27FC236}">
                <a16:creationId xmlns:a16="http://schemas.microsoft.com/office/drawing/2014/main" id="{00000000-0008-0000-0100-0000040000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1808" y="4935047"/>
            <a:ext cx="2202180" cy="758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47C7590-D70A-4746-9015-D7CFCED0C6C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7419" y="4072619"/>
            <a:ext cx="2842506" cy="70104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7450AB1-7EF5-4997-B1E2-CB4ACA8C793F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0037" y="3400647"/>
            <a:ext cx="3215919" cy="510584"/>
          </a:xfrm>
          <a:prstGeom prst="rect">
            <a:avLst/>
          </a:prstGeom>
        </p:spPr>
      </p:pic>
      <p:pic>
        <p:nvPicPr>
          <p:cNvPr id="16" name="Picture 15" descr="Image result for alok industries ltd">
            <a:extLst>
              <a:ext uri="{FF2B5EF4-FFF2-40B4-BE49-F238E27FC236}">
                <a16:creationId xmlns:a16="http://schemas.microsoft.com/office/drawing/2014/main" id="{86BA0F9C-4CF4-4A20-B83E-98C62FEB74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7683" y="4768633"/>
            <a:ext cx="1440180" cy="71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1" descr="reliance logo">
            <a:extLst>
              <a:ext uri="{FF2B5EF4-FFF2-40B4-BE49-F238E27FC236}">
                <a16:creationId xmlns:a16="http://schemas.microsoft.com/office/drawing/2014/main" id="{E1B37F45-667D-2B0B-50FA-84B3A27768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441" y="3126087"/>
            <a:ext cx="1292098" cy="994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22A55B3E-4BA1-BAEE-E243-9BE5D0942E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4256" y="2842441"/>
            <a:ext cx="1829211" cy="55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C87700E-1DC8-FB0F-7216-52666F3FF3E7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978" y="2259042"/>
            <a:ext cx="1741489" cy="520798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E7227268-6BBC-F1D4-4147-2631E7F896BC}"/>
              </a:ext>
            </a:extLst>
          </p:cNvPr>
          <p:cNvSpPr txBox="1"/>
          <p:nvPr/>
        </p:nvSpPr>
        <p:spPr>
          <a:xfrm>
            <a:off x="8620615" y="1482247"/>
            <a:ext cx="183476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200" b="1" dirty="0"/>
              <a:t>Group</a:t>
            </a:r>
          </a:p>
          <a:p>
            <a:r>
              <a:rPr lang="en-IN" sz="1200" b="1" dirty="0"/>
              <a:t>Nhava Sheva (NSICT)</a:t>
            </a:r>
          </a:p>
          <a:p>
            <a:r>
              <a:rPr lang="en-IN" sz="1200" b="1" dirty="0"/>
              <a:t>Nhava Sheva (NSIGT)</a:t>
            </a:r>
          </a:p>
          <a:p>
            <a:r>
              <a:rPr lang="en-IN" sz="1200" b="1" dirty="0"/>
              <a:t>MUNDRA (MICT)</a:t>
            </a:r>
          </a:p>
          <a:p>
            <a:r>
              <a:rPr lang="en-IN" sz="1100" b="1" dirty="0"/>
              <a:t>CHENNAI (CCT) </a:t>
            </a:r>
          </a:p>
          <a:p>
            <a:r>
              <a:rPr lang="en-IN" sz="1200" b="1" dirty="0"/>
              <a:t>COCHIN (ICTT)</a:t>
            </a:r>
          </a:p>
          <a:p>
            <a:r>
              <a:rPr lang="en-IN" sz="1200" b="1" dirty="0"/>
              <a:t>CFS , Logistics </a:t>
            </a:r>
          </a:p>
          <a:p>
            <a:r>
              <a:rPr lang="en-IN" sz="1200" b="1" dirty="0"/>
              <a:t>Rail Logistics </a:t>
            </a:r>
          </a:p>
          <a:p>
            <a:r>
              <a:rPr lang="en-IN" sz="1200" b="1" dirty="0"/>
              <a:t>Multimodal Logistics</a:t>
            </a:r>
          </a:p>
          <a:p>
            <a:endParaRPr lang="en-IN" sz="2500" dirty="0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6CD8281E-48DD-A4B9-FDE9-33501963B54B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7881" y="2912837"/>
            <a:ext cx="1459579" cy="14210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FCD2D38C-644B-2E7C-4B87-CC94F2E65B50}"/>
              </a:ext>
            </a:extLst>
          </p:cNvPr>
          <p:cNvSpPr/>
          <p:nvPr/>
        </p:nvSpPr>
        <p:spPr>
          <a:xfrm>
            <a:off x="1501978" y="114576"/>
            <a:ext cx="9483899" cy="63094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IN" sz="35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Some Of Our Prestigious Customers </a:t>
            </a:r>
          </a:p>
        </p:txBody>
      </p:sp>
    </p:spTree>
    <p:extLst>
      <p:ext uri="{BB962C8B-B14F-4D97-AF65-F5344CB8AC3E}">
        <p14:creationId xmlns:p14="http://schemas.microsoft.com/office/powerpoint/2010/main" val="441950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" grpId="0"/>
      <p:bldP spid="21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TM03457496[[fn=Parallax]]</Template>
  <TotalTime>767</TotalTime>
  <Words>759</Words>
  <Application>Microsoft Office PowerPoint</Application>
  <PresentationFormat>Widescreen</PresentationFormat>
  <Paragraphs>94</Paragraphs>
  <Slides>10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Aptos</vt:lpstr>
      <vt:lpstr>Arial</vt:lpstr>
      <vt:lpstr>Arial Black</vt:lpstr>
      <vt:lpstr>Calibri</vt:lpstr>
      <vt:lpstr>Centaur</vt:lpstr>
      <vt:lpstr>Corbel</vt:lpstr>
      <vt:lpstr>Wingdings</vt:lpstr>
      <vt:lpstr>Parallax</vt:lpstr>
      <vt:lpstr>JP ENGITECH Works : 205, 2nd Floor ,Lotus Enora Opposite Rutu Villa Bungalows, 24Meter Main Road ,New Alkapuri, Gotri ,  Vadodara-390021,Gujarat , INDIA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JP ENGITECH Works : 205, 2nd Floor ,Lotus Enora Opposite Rutu Villa Bungalows, 24Meter Main Road ,New Alkapuri, Gotri ,  Vadodara-390021,Gujarat , INDIA  </dc:title>
  <dc:creator>PRAKASH JADAV</dc:creator>
  <cp:lastModifiedBy>PRAKASH JADAV</cp:lastModifiedBy>
  <cp:revision>19</cp:revision>
  <dcterms:created xsi:type="dcterms:W3CDTF">2024-04-21T09:43:22Z</dcterms:created>
  <dcterms:modified xsi:type="dcterms:W3CDTF">2024-04-23T07:13:58Z</dcterms:modified>
</cp:coreProperties>
</file>